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7"/>
  </p:notesMasterIdLst>
  <p:sldIdLst>
    <p:sldId id="256" r:id="rId2"/>
    <p:sldId id="258" r:id="rId3"/>
    <p:sldId id="259" r:id="rId4"/>
    <p:sldId id="307" r:id="rId5"/>
    <p:sldId id="303" r:id="rId6"/>
    <p:sldId id="308" r:id="rId7"/>
    <p:sldId id="309" r:id="rId8"/>
    <p:sldId id="310" r:id="rId9"/>
    <p:sldId id="311" r:id="rId10"/>
    <p:sldId id="262" r:id="rId11"/>
    <p:sldId id="260" r:id="rId12"/>
    <p:sldId id="300" r:id="rId13"/>
    <p:sldId id="299" r:id="rId14"/>
    <p:sldId id="265" r:id="rId15"/>
    <p:sldId id="266" r:id="rId16"/>
    <p:sldId id="267" r:id="rId17"/>
    <p:sldId id="268" r:id="rId18"/>
    <p:sldId id="263" r:id="rId19"/>
    <p:sldId id="264" r:id="rId20"/>
    <p:sldId id="301" r:id="rId21"/>
    <p:sldId id="302" r:id="rId22"/>
    <p:sldId id="269" r:id="rId23"/>
    <p:sldId id="312" r:id="rId24"/>
    <p:sldId id="313" r:id="rId25"/>
    <p:sldId id="319" r:id="rId26"/>
    <p:sldId id="318" r:id="rId27"/>
    <p:sldId id="314" r:id="rId28"/>
    <p:sldId id="315" r:id="rId29"/>
    <p:sldId id="316" r:id="rId30"/>
    <p:sldId id="317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3" r:id="rId42"/>
    <p:sldId id="284" r:id="rId43"/>
    <p:sldId id="285" r:id="rId44"/>
    <p:sldId id="286" r:id="rId45"/>
    <p:sldId id="287" r:id="rId46"/>
    <p:sldId id="290" r:id="rId47"/>
    <p:sldId id="291" r:id="rId48"/>
    <p:sldId id="292" r:id="rId49"/>
    <p:sldId id="293" r:id="rId50"/>
    <p:sldId id="294" r:id="rId51"/>
    <p:sldId id="295" r:id="rId52"/>
    <p:sldId id="271" r:id="rId53"/>
    <p:sldId id="297" r:id="rId54"/>
    <p:sldId id="298" r:id="rId55"/>
    <p:sldId id="320" r:id="rId56"/>
  </p:sldIdLst>
  <p:sldSz cx="12192000" cy="6858000"/>
  <p:notesSz cx="6858000" cy="9144000"/>
  <p:embeddedFontLst>
    <p:embeddedFont>
      <p:font typeface="Calibri" panose="020F0502020204030204" pitchFamily="34" charset="0"/>
      <p:regular r:id="rId58"/>
      <p:bold r:id="rId59"/>
      <p:italic r:id="rId60"/>
      <p:bold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3E383A"/>
    <a:srgbClr val="E9F0E9"/>
    <a:srgbClr val="E8F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7" autoAdjust="0"/>
    <p:restoredTop sz="88790" autoAdjust="0"/>
  </p:normalViewPr>
  <p:slideViewPr>
    <p:cSldViewPr snapToGrid="0">
      <p:cViewPr>
        <p:scale>
          <a:sx n="50" d="100"/>
          <a:sy n="50" d="100"/>
        </p:scale>
        <p:origin x="-1386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5" Type="http://schemas.openxmlformats.org/officeDocument/2006/relationships/slide" Target="slides/slide4.xml"/><Relationship Id="rId61" Type="http://schemas.openxmlformats.org/officeDocument/2006/relationships/font" Target="fonts/font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3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94356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5284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964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6F6E7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3002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Shape 19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9085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http://2rps5v3y8o843iokettbxnya.wpengine.netdna-cdn.com/wp-content/uploads/2015/03/uso-do-espaco.png</a:t>
            </a:r>
            <a:endParaRPr dirty="0"/>
          </a:p>
        </p:txBody>
      </p:sp>
      <p:sp>
        <p:nvSpPr>
          <p:cNvPr id="224" name="Shape 22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8683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4" name="Shape 22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8683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Shape 23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3861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Shape 24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22446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baseline="0" dirty="0" smtClean="0"/>
          </a:p>
        </p:txBody>
      </p:sp>
      <p:sp>
        <p:nvSpPr>
          <p:cNvPr id="264" name="Shape 26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82714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http://dc.clicrbs.com.br/sc/noticias/noticia/2017/11/florianopolis-e-pior-cidade-do-pais-para-dirigir-segundo-indice-do-waze-9980930.html</a:t>
            </a:r>
            <a:endParaRPr dirty="0"/>
          </a:p>
        </p:txBody>
      </p:sp>
      <p:sp>
        <p:nvSpPr>
          <p:cNvPr id="195" name="Shape 19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90854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877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06363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baseline="0" dirty="0" smtClean="0"/>
          </a:p>
        </p:txBody>
      </p:sp>
      <p:sp>
        <p:nvSpPr>
          <p:cNvPr id="264" name="Shape 26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82714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Foto: Marco </a:t>
            </a:r>
            <a:r>
              <a:rPr lang="pt-BR" sz="1200" b="0" i="0" u="none" strike="noStrike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Favero</a:t>
            </a:r>
            <a:r>
              <a:rPr lang="pt-B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/ Diário Catarinense</a:t>
            </a:r>
            <a:endParaRPr lang="pt-BR" baseline="0" dirty="0" smtClean="0"/>
          </a:p>
        </p:txBody>
      </p:sp>
      <p:sp>
        <p:nvSpPr>
          <p:cNvPr id="264" name="Shape 26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82714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Shape 28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8657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Shape 28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8657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Shape 28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8657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fontAlgn="base"/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Shape 28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8657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Shape 28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8657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Shape 28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8657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Shape 28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8657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Shape 28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865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27486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Shape 28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8657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Explicar a definição de migração</a:t>
            </a:r>
            <a:r>
              <a:rPr lang="pt-BR" baseline="0" dirty="0" smtClean="0"/>
              <a:t> e os tipos. </a:t>
            </a:r>
          </a:p>
          <a:p>
            <a:r>
              <a:rPr lang="pt-BR" baseline="0" dirty="0" smtClean="0"/>
              <a:t>O mundo ocidental vem </a:t>
            </a:r>
            <a:r>
              <a:rPr lang="pt-BR" baseline="0" dirty="0" err="1" smtClean="0"/>
              <a:t>experienciando</a:t>
            </a:r>
            <a:r>
              <a:rPr lang="pt-BR" baseline="0" dirty="0" smtClean="0"/>
              <a:t> cada vez mais esse fenômeno em decorrência da facilidade nos meios de transporte, então é importante desenvolver uma noção sobre as consequências positivas e negativas sobre o assunto. Para isso, trazemos a pergunta que levantaremos para discussão durante esta apresentação e, ao final, vamos abrir um espaço para a discussão entre a sala.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59E0F-F451-4DAE-B17B-46229C15D7B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492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 smtClean="0"/>
              <a:t>Imigrante refere-se apenas àquele que mora em um país onde não nasceu. É importante lembrar que existem, em países onde o juris sanguinis vale, indivíduos que nasceram no país mas não possuem nacionalidade deste, como é o caso de alguns países europeus como a Alemanha (onde para adquirir a cidadania alemã no caso dos pais não serem alemães, um dos país precisa estar residindo no mínimo oito anos no país ou possuir uma permissão de residência permanente).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59E0F-F451-4DAE-B17B-46229C15D7B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352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 smtClean="0"/>
              <a:t>Asilado, refugiados e deslocados interiormente. Asilo é só causa política, refugiado pode ser de várias causas e deslocados ficam dentro do país.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59E0F-F451-4DAE-B17B-46229C15D7B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840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 smtClean="0"/>
              <a:t>Destes, 30 milhões eram os refugiados e asilados no ano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59E0F-F451-4DAE-B17B-46229C15D7B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941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59E0F-F451-4DAE-B17B-46229C15D7B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34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 smtClean="0"/>
              <a:t>Trabalhadores sem qualificação aumentam a demanda por empregos, que aumenta a produtividade e o PIB.</a:t>
            </a:r>
          </a:p>
          <a:p>
            <a:r>
              <a:rPr lang="pt-BR" baseline="0" dirty="0" smtClean="0"/>
              <a:t>Trabalhadores sem qualificação ficam com empregos sem grande procura e nativos se especializam em coisas mais valorosas, por possuírem a língua e cultura desenvolvidas do país. </a:t>
            </a:r>
          </a:p>
          <a:p>
            <a:r>
              <a:rPr lang="pt-BR" baseline="0" dirty="0" smtClean="0"/>
              <a:t>Beneficiarão as economias apesar de atualmente ser bastante custoso.</a:t>
            </a:r>
          </a:p>
          <a:p>
            <a:r>
              <a:rPr lang="pt-BR" baseline="0" dirty="0" smtClean="0"/>
              <a:t>1% de aumento no numero de estudantes estrangeiros reflete um aumento de 5% nas patentes produzidas pela universidade. </a:t>
            </a:r>
          </a:p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59E0F-F451-4DAE-B17B-46229C15D7B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169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 smtClean="0"/>
              <a:t>Beneficiarão as economias apesar de atualmente ser bastante custoso.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59E0F-F451-4DAE-B17B-46229C15D7B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556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 smtClean="0"/>
              <a:t>Beneficiarão as economias apesar de atualmente ser bastante custoso.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59E0F-F451-4DAE-B17B-46229C15D7B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306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 smtClean="0"/>
              <a:t>Beneficiarão as economias apesar de atualmente ser bastante custoso.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59E0F-F451-4DAE-B17B-46229C15D7B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71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27486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 smtClean="0"/>
              <a:t>Todos os problemas se reduzem à integração dos novos habitantes.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59E0F-F451-4DAE-B17B-46229C15D7B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438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BACTERIA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59E0F-F451-4DAE-B17B-46229C15D7B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01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Partido que mais cresceu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59E0F-F451-4DAE-B17B-46229C15D7B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922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 smtClean="0"/>
              <a:t>A desigualdade social se intensifica, uma vez que as capacidades e qualificações de imigrantes podem não atender às demandas do país de destino, dificultando a entrada do indivíduo no mercado de trabalho.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59E0F-F451-4DAE-B17B-46229C15D7B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083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 smtClean="0"/>
              <a:t>Formação de guetos e concentrações de imigrantes em partes específicas da cidade, podendo ocorrer aumento da violência e a marginalização social. O idioma local não é o do país, as praticas culturais e religiosas destoam das da sociedade que acolheu os indivíduos, criação de barreiras culturais e dificuldade de integração.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59E0F-F451-4DAE-B17B-46229C15D7B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03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Partido que mais cresceu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59E0F-F451-4DAE-B17B-46229C15D7B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854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 smtClean="0"/>
              <a:t>Todos os problemas se reduzem à integração dos novos habitantes.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59E0F-F451-4DAE-B17B-46229C15D7B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0842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 smtClean="0"/>
              <a:t>Eles estão dispostos a aprender a nova língua?</a:t>
            </a:r>
          </a:p>
          <a:p>
            <a:r>
              <a:rPr lang="pt-BR" baseline="0" dirty="0" smtClean="0"/>
              <a:t>O uso de burca deve ser proibido?</a:t>
            </a:r>
          </a:p>
          <a:p>
            <a:r>
              <a:rPr lang="pt-BR" baseline="0" dirty="0" smtClean="0"/>
              <a:t>Muçulmanos vão comer carne de porco, beber cerveja?</a:t>
            </a:r>
          </a:p>
          <a:p>
            <a:r>
              <a:rPr lang="pt-BR" baseline="0" dirty="0" smtClean="0"/>
              <a:t>O natal é um feriado festejado nacionalmente e pertence à cultura local. Vão aderir?</a:t>
            </a:r>
          </a:p>
          <a:p>
            <a:r>
              <a:rPr lang="pt-BR" baseline="0" dirty="0" smtClean="0"/>
              <a:t>Vão pagar os meios de transporte? Atravessar na faixa de transito no sinal verde? Respeitar coisas que os europeus prezam?</a:t>
            </a:r>
          </a:p>
          <a:p>
            <a:r>
              <a:rPr lang="pt-BR" baseline="0" dirty="0" smtClean="0"/>
              <a:t>Às mulheres são garantidos vários direitos, diferente dos seus países de origem, vão respeitar? E os homossexuais? A liberdade do ocidente não é conflitante?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59E0F-F451-4DAE-B17B-46229C15D7B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289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 smtClean="0"/>
              <a:t>Custos com integração?</a:t>
            </a:r>
          </a:p>
          <a:p>
            <a:r>
              <a:rPr lang="pt-BR" baseline="0" dirty="0" smtClean="0"/>
              <a:t>Queda nos salários?</a:t>
            </a:r>
          </a:p>
          <a:p>
            <a:r>
              <a:rPr lang="pt-BR" baseline="0" dirty="0" smtClean="0"/>
              <a:t>Imigração ilegal gera custos de segurança, saúde?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59E0F-F451-4DAE-B17B-46229C15D7B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2184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Shape 30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1040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96494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Shape 30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388618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Shape 30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493345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Shape 30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4933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964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964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964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964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gi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5625702" y="1974777"/>
            <a:ext cx="64365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Mobilidade Humana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Shape 89" descr="Bildergebnis fÃ¼r emc ufs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6388" y="6075092"/>
            <a:ext cx="1301671" cy="668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Shape 90"/>
          <p:cNvCxnSpPr/>
          <p:nvPr/>
        </p:nvCxnSpPr>
        <p:spPr>
          <a:xfrm rot="10800000" flipH="1">
            <a:off x="185738" y="5890656"/>
            <a:ext cx="11544300" cy="544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1" name="Shape 91"/>
          <p:cNvCxnSpPr/>
          <p:nvPr/>
        </p:nvCxnSpPr>
        <p:spPr>
          <a:xfrm>
            <a:off x="5800725" y="2497997"/>
            <a:ext cx="6057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2" name="Shape 92"/>
          <p:cNvSpPr txBox="1"/>
          <p:nvPr/>
        </p:nvSpPr>
        <p:spPr>
          <a:xfrm>
            <a:off x="5800726" y="2637756"/>
            <a:ext cx="6261496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Gabriela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Suzin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Thiago </a:t>
            </a:r>
            <a:r>
              <a:rPr lang="pt-BR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Deeke</a:t>
            </a:r>
            <a:r>
              <a:rPr lang="pt-BR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Viek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Professores: Luiz Teixeira do Vale Pereira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   </a:t>
            </a:r>
            <a:r>
              <a:rPr lang="pt-BR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Walter </a:t>
            </a:r>
            <a:r>
              <a:rPr lang="pt-BR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Bazzo 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5800725" y="4408914"/>
            <a:ext cx="2829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Florianópolis, 09.05.2018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" name="Shape 94"/>
          <p:cNvCxnSpPr/>
          <p:nvPr/>
        </p:nvCxnSpPr>
        <p:spPr>
          <a:xfrm rot="10800000" flipH="1">
            <a:off x="185738" y="700086"/>
            <a:ext cx="11558587" cy="1924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5" name="Shape 95"/>
          <p:cNvSpPr txBox="1"/>
          <p:nvPr/>
        </p:nvSpPr>
        <p:spPr>
          <a:xfrm>
            <a:off x="94129" y="148259"/>
            <a:ext cx="962809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EMC 5003 – Tecnologia e Desenvolvimento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Shape 96" descr="Bildergebnis fÃ¼r ufs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45907" y="5934429"/>
            <a:ext cx="820480" cy="808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 descr="Bildergebnis fÃ¼r ICE Deutsche bahn 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2205" y="1960209"/>
            <a:ext cx="5374924" cy="302339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185738" y="6070595"/>
            <a:ext cx="962809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Mobilidade Humana</a:t>
            </a: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2681517" y="4983511"/>
            <a:ext cx="456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666666"/>
                </a:solidFill>
              </a:rPr>
              <a:t>[1]</a:t>
            </a:r>
            <a:endParaRPr dirty="0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/>
        </p:nvSpPr>
        <p:spPr>
          <a:xfrm>
            <a:off x="185738" y="138465"/>
            <a:ext cx="6436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>
                <a:solidFill>
                  <a:schemeClr val="dk1"/>
                </a:solidFill>
              </a:rPr>
              <a:t>Histórico</a:t>
            </a:r>
            <a:endParaRPr sz="2300" b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</a:endParaRPr>
          </a:p>
        </p:txBody>
      </p:sp>
      <p:cxnSp>
        <p:nvCxnSpPr>
          <p:cNvPr id="179" name="Shape 179"/>
          <p:cNvCxnSpPr/>
          <p:nvPr/>
        </p:nvCxnSpPr>
        <p:spPr>
          <a:xfrm rot="10800000" flipH="1">
            <a:off x="185738" y="700129"/>
            <a:ext cx="11558700" cy="19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145396" y="6378394"/>
            <a:ext cx="855953" cy="36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Shape 181" descr="Bildergebnis fÃ¼r emc ufs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6388" y="6075092"/>
            <a:ext cx="1301671" cy="668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Shape 182"/>
          <p:cNvCxnSpPr/>
          <p:nvPr/>
        </p:nvCxnSpPr>
        <p:spPr>
          <a:xfrm rot="10800000" flipH="1">
            <a:off x="185738" y="5890697"/>
            <a:ext cx="11544300" cy="5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3" name="Shape 183" descr="Bildergebnis fÃ¼r ufs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45907" y="5934429"/>
            <a:ext cx="820480" cy="80885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185738" y="6070595"/>
            <a:ext cx="962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Mobilidade Humana </a:t>
            </a:r>
            <a:endParaRPr/>
          </a:p>
        </p:txBody>
      </p:sp>
      <p:pic>
        <p:nvPicPr>
          <p:cNvPr id="185" name="Shape 1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81150" y="985575"/>
            <a:ext cx="3108000" cy="466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7" name="Shape 18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01350" y="1785625"/>
            <a:ext cx="4348100" cy="244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x="1335125" y="4577900"/>
            <a:ext cx="3697800" cy="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Pós Guerra</a:t>
            </a:r>
            <a:endParaRPr sz="1800"/>
          </a:p>
        </p:txBody>
      </p:sp>
      <p:sp>
        <p:nvSpPr>
          <p:cNvPr id="190" name="Shape 190"/>
          <p:cNvSpPr txBox="1"/>
          <p:nvPr/>
        </p:nvSpPr>
        <p:spPr>
          <a:xfrm>
            <a:off x="10665350" y="5278825"/>
            <a:ext cx="456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rgbClr val="666666"/>
                </a:solidFill>
              </a:rPr>
              <a:t>[7]</a:t>
            </a:r>
            <a:endParaRPr dirty="0">
              <a:solidFill>
                <a:srgbClr val="666666"/>
              </a:solidFill>
            </a:endParaRPr>
          </a:p>
        </p:txBody>
      </p:sp>
      <p:sp>
        <p:nvSpPr>
          <p:cNvPr id="191" name="Shape 191"/>
          <p:cNvSpPr txBox="1"/>
          <p:nvPr/>
        </p:nvSpPr>
        <p:spPr>
          <a:xfrm>
            <a:off x="5158075" y="3955875"/>
            <a:ext cx="456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rgbClr val="666666"/>
                </a:solidFill>
              </a:rPr>
              <a:t>[6]</a:t>
            </a:r>
            <a:endParaRPr dirty="0">
              <a:solidFill>
                <a:srgbClr val="666666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2686050"/>
            <a:ext cx="1404938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185738" y="138465"/>
            <a:ext cx="6436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300" b="1" dirty="0">
                <a:solidFill>
                  <a:schemeClr val="dk1"/>
                </a:solidFill>
              </a:rPr>
              <a:t>Mobilidade </a:t>
            </a:r>
            <a:r>
              <a:rPr lang="pt-BR" sz="2300" b="1" dirty="0" smtClean="0">
                <a:solidFill>
                  <a:schemeClr val="dk1"/>
                </a:solidFill>
              </a:rPr>
              <a:t>Humana</a:t>
            </a:r>
            <a:endParaRPr sz="2300" b="1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3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</a:endParaRPr>
          </a:p>
        </p:txBody>
      </p:sp>
      <p:cxnSp>
        <p:nvCxnSpPr>
          <p:cNvPr id="149" name="Shape 149"/>
          <p:cNvCxnSpPr/>
          <p:nvPr/>
        </p:nvCxnSpPr>
        <p:spPr>
          <a:xfrm rot="10800000" flipH="1">
            <a:off x="185738" y="700129"/>
            <a:ext cx="11558700" cy="19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145396" y="6378394"/>
            <a:ext cx="862309" cy="36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Shape 151" descr="Bildergebnis fÃ¼r emc ufs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6388" y="6075092"/>
            <a:ext cx="1301671" cy="668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" name="Shape 152"/>
          <p:cNvCxnSpPr/>
          <p:nvPr/>
        </p:nvCxnSpPr>
        <p:spPr>
          <a:xfrm rot="10800000" flipH="1">
            <a:off x="185738" y="5890697"/>
            <a:ext cx="11544300" cy="5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3" name="Shape 153" descr="Bildergebnis fÃ¼r ufs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45907" y="5934429"/>
            <a:ext cx="820480" cy="80885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185738" y="6070595"/>
            <a:ext cx="962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Mobilidade Humana </a:t>
            </a:r>
            <a:endParaRPr/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5">
            <a:alphaModFix/>
          </a:blip>
          <a:srcRect t="6936" b="8675"/>
          <a:stretch/>
        </p:blipFill>
        <p:spPr>
          <a:xfrm>
            <a:off x="674614" y="800125"/>
            <a:ext cx="4586736" cy="505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 rotWithShape="1">
          <a:blip r:embed="rId6">
            <a:alphaModFix/>
          </a:blip>
          <a:srcRect t="5966" b="20281"/>
          <a:stretch/>
        </p:blipFill>
        <p:spPr>
          <a:xfrm>
            <a:off x="6591300" y="951958"/>
            <a:ext cx="4717876" cy="463954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x="4771700" y="5201950"/>
            <a:ext cx="456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rgbClr val="666666"/>
                </a:solidFill>
              </a:rPr>
              <a:t>[8]</a:t>
            </a:r>
            <a:endParaRPr dirty="0">
              <a:solidFill>
                <a:srgbClr val="666666"/>
              </a:solidFill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11309174" y="5384500"/>
            <a:ext cx="753871" cy="47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rgbClr val="666666"/>
                </a:solidFill>
              </a:rPr>
              <a:t>[9]</a:t>
            </a:r>
            <a:endParaRPr dirty="0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/>
        </p:nvSpPr>
        <p:spPr>
          <a:xfrm>
            <a:off x="185738" y="138465"/>
            <a:ext cx="6436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>
                <a:solidFill>
                  <a:schemeClr val="dk1"/>
                </a:solidFill>
              </a:rPr>
              <a:t>Panorama Atual - Problemas</a:t>
            </a:r>
            <a:endParaRPr sz="2300" b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</a:endParaRPr>
          </a:p>
        </p:txBody>
      </p:sp>
      <p:cxnSp>
        <p:nvCxnSpPr>
          <p:cNvPr id="198" name="Shape 198"/>
          <p:cNvCxnSpPr/>
          <p:nvPr/>
        </p:nvCxnSpPr>
        <p:spPr>
          <a:xfrm rot="10800000" flipH="1">
            <a:off x="185738" y="700129"/>
            <a:ext cx="11558700" cy="19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145396" y="6378394"/>
            <a:ext cx="955615" cy="36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Shape 200" descr="Bildergebnis fÃ¼r emc ufs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6388" y="6075092"/>
            <a:ext cx="1301671" cy="668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1" name="Shape 201"/>
          <p:cNvCxnSpPr/>
          <p:nvPr/>
        </p:nvCxnSpPr>
        <p:spPr>
          <a:xfrm rot="10800000" flipH="1">
            <a:off x="185738" y="5890697"/>
            <a:ext cx="11544300" cy="5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2" name="Shape 202" descr="Bildergebnis fÃ¼r ufs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45907" y="5934429"/>
            <a:ext cx="820480" cy="808856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/>
          <p:nvPr/>
        </p:nvSpPr>
        <p:spPr>
          <a:xfrm>
            <a:off x="185738" y="6070595"/>
            <a:ext cx="962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Mobilidade Humana </a:t>
            </a:r>
            <a:endParaRPr/>
          </a:p>
        </p:txBody>
      </p:sp>
      <p:pic>
        <p:nvPicPr>
          <p:cNvPr id="204" name="Shape 2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5200" y="944000"/>
            <a:ext cx="3937926" cy="4733899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/>
        </p:nvSpPr>
        <p:spPr>
          <a:xfrm>
            <a:off x="6300600" y="874400"/>
            <a:ext cx="4805400" cy="49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2400"/>
              <a:buChar char="●"/>
            </a:pPr>
            <a:r>
              <a:rPr lang="pt-BR" sz="2400" dirty="0">
                <a:solidFill>
                  <a:schemeClr val="tx1"/>
                </a:solidFill>
              </a:rPr>
              <a:t>Tempo de locomoção;</a:t>
            </a:r>
            <a:endParaRPr sz="2400"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tx1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2400"/>
              <a:buChar char="●"/>
            </a:pPr>
            <a:r>
              <a:rPr lang="pt-BR" sz="2400" dirty="0">
                <a:solidFill>
                  <a:schemeClr val="tx1"/>
                </a:solidFill>
              </a:rPr>
              <a:t>Produção e consumo de combustíveis;</a:t>
            </a:r>
            <a:endParaRPr sz="2400"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tx1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2400"/>
              <a:buChar char="●"/>
            </a:pPr>
            <a:r>
              <a:rPr lang="pt-BR" sz="2400" dirty="0">
                <a:solidFill>
                  <a:schemeClr val="tx1"/>
                </a:solidFill>
              </a:rPr>
              <a:t>Emissão de Poluentes;</a:t>
            </a:r>
            <a:endParaRPr sz="2400"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tx1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2400"/>
              <a:buChar char="●"/>
            </a:pPr>
            <a:r>
              <a:rPr lang="pt-BR" sz="2400" dirty="0">
                <a:solidFill>
                  <a:schemeClr val="tx1"/>
                </a:solidFill>
              </a:rPr>
              <a:t>Matéria prima para produção dos carros;</a:t>
            </a:r>
            <a:endParaRPr sz="2400"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tx1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2400"/>
              <a:buChar char="●"/>
            </a:pPr>
            <a:r>
              <a:rPr lang="pt-BR" sz="2400" dirty="0">
                <a:solidFill>
                  <a:schemeClr val="tx1"/>
                </a:solidFill>
              </a:rPr>
              <a:t>Troca muito </a:t>
            </a:r>
            <a:r>
              <a:rPr lang="pt-BR" sz="2400" dirty="0"/>
              <a:t>rápida de automóvel;</a:t>
            </a:r>
            <a:endParaRPr sz="24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6" name="Shape 206"/>
          <p:cNvSpPr txBox="1"/>
          <p:nvPr/>
        </p:nvSpPr>
        <p:spPr>
          <a:xfrm>
            <a:off x="4883125" y="5312799"/>
            <a:ext cx="919798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rgbClr val="666666"/>
                </a:solidFill>
              </a:rPr>
              <a:t>[10]</a:t>
            </a:r>
            <a:endParaRPr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7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0E9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  <p:sp>
        <p:nvSpPr>
          <p:cNvPr id="228" name="Shape 228"/>
          <p:cNvSpPr txBox="1"/>
          <p:nvPr/>
        </p:nvSpPr>
        <p:spPr>
          <a:xfrm>
            <a:off x="7895040" y="6372470"/>
            <a:ext cx="71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666666"/>
                </a:solidFill>
              </a:rPr>
              <a:t>[</a:t>
            </a:r>
            <a:r>
              <a:rPr lang="pt-BR" dirty="0" smtClean="0">
                <a:solidFill>
                  <a:srgbClr val="666666"/>
                </a:solidFill>
              </a:rPr>
              <a:t>11]</a:t>
            </a:r>
            <a:endParaRPr dirty="0">
              <a:solidFill>
                <a:srgbClr val="666666"/>
              </a:solidFill>
            </a:endParaRPr>
          </a:p>
        </p:txBody>
      </p:sp>
      <p:pic>
        <p:nvPicPr>
          <p:cNvPr id="1026" name="Picture 2" descr="http://2rps5v3y8o843iokettbxnya.wpengine.netdna-cdn.com/wp-content/uploads/2015/03/uso-do-espac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9" b="12232"/>
          <a:stretch/>
        </p:blipFill>
        <p:spPr bwMode="auto">
          <a:xfrm>
            <a:off x="1" y="107240"/>
            <a:ext cx="7895040" cy="676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760" y="0"/>
            <a:ext cx="4063790" cy="77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2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  <p:pic>
        <p:nvPicPr>
          <p:cNvPr id="227" name="Shape 227"/>
          <p:cNvPicPr preferRelativeResize="0"/>
          <p:nvPr/>
        </p:nvPicPr>
        <p:blipFill rotWithShape="1">
          <a:blip r:embed="rId3">
            <a:alphaModFix/>
          </a:blip>
          <a:srcRect t="3125" b="3003"/>
          <a:stretch/>
        </p:blipFill>
        <p:spPr>
          <a:xfrm>
            <a:off x="2895600" y="0"/>
            <a:ext cx="61315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/>
          <p:nvPr/>
        </p:nvSpPr>
        <p:spPr>
          <a:xfrm>
            <a:off x="8685575" y="6356350"/>
            <a:ext cx="71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666666"/>
                </a:solidFill>
              </a:rPr>
              <a:t>[</a:t>
            </a:r>
            <a:r>
              <a:rPr lang="pt-BR" dirty="0" smtClean="0">
                <a:solidFill>
                  <a:srgbClr val="666666"/>
                </a:solidFill>
              </a:rPr>
              <a:t>12]</a:t>
            </a:r>
            <a:endParaRPr dirty="0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/>
        </p:nvSpPr>
        <p:spPr>
          <a:xfrm>
            <a:off x="185738" y="138465"/>
            <a:ext cx="6436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>
                <a:solidFill>
                  <a:schemeClr val="dk1"/>
                </a:solidFill>
              </a:rPr>
              <a:t>Panorama Atual - Soluções</a:t>
            </a:r>
            <a:endParaRPr sz="2300" b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</a:endParaRPr>
          </a:p>
        </p:txBody>
      </p:sp>
      <p:cxnSp>
        <p:nvCxnSpPr>
          <p:cNvPr id="235" name="Shape 235"/>
          <p:cNvCxnSpPr/>
          <p:nvPr/>
        </p:nvCxnSpPr>
        <p:spPr>
          <a:xfrm rot="10800000" flipH="1">
            <a:off x="185738" y="700129"/>
            <a:ext cx="11558700" cy="19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>
            <a:off x="145396" y="6375745"/>
            <a:ext cx="918293" cy="365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Shape 237" descr="Bildergebnis fÃ¼r emc ufs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6388" y="6075092"/>
            <a:ext cx="1301671" cy="668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8" name="Shape 238"/>
          <p:cNvCxnSpPr/>
          <p:nvPr/>
        </p:nvCxnSpPr>
        <p:spPr>
          <a:xfrm rot="10800000" flipH="1">
            <a:off x="185738" y="5890697"/>
            <a:ext cx="11544300" cy="5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9" name="Shape 239" descr="Bildergebnis fÃ¼r ufs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45907" y="5934429"/>
            <a:ext cx="820480" cy="808856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 txBox="1"/>
          <p:nvPr/>
        </p:nvSpPr>
        <p:spPr>
          <a:xfrm>
            <a:off x="185738" y="6070595"/>
            <a:ext cx="962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Mobilidade Humana </a:t>
            </a:r>
            <a:endParaRPr/>
          </a:p>
        </p:txBody>
      </p:sp>
      <p:pic>
        <p:nvPicPr>
          <p:cNvPr id="241" name="Shape 2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0577" y="1564063"/>
            <a:ext cx="5256325" cy="348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7550" y="1564075"/>
            <a:ext cx="4694007" cy="351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/>
          <p:nvPr/>
        </p:nvSpPr>
        <p:spPr>
          <a:xfrm>
            <a:off x="10945900" y="5045950"/>
            <a:ext cx="71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666666"/>
                </a:solidFill>
              </a:rPr>
              <a:t>[</a:t>
            </a:r>
            <a:r>
              <a:rPr lang="pt-BR" dirty="0" smtClean="0">
                <a:solidFill>
                  <a:srgbClr val="666666"/>
                </a:solidFill>
              </a:rPr>
              <a:t>14]</a:t>
            </a:r>
            <a:endParaRPr dirty="0">
              <a:solidFill>
                <a:srgbClr val="666666"/>
              </a:solidFill>
            </a:endParaRPr>
          </a:p>
        </p:txBody>
      </p:sp>
      <p:sp>
        <p:nvSpPr>
          <p:cNvPr id="244" name="Shape 244"/>
          <p:cNvSpPr txBox="1"/>
          <p:nvPr/>
        </p:nvSpPr>
        <p:spPr>
          <a:xfrm>
            <a:off x="5206900" y="5045950"/>
            <a:ext cx="59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rgbClr val="666666"/>
                </a:solidFill>
              </a:rPr>
              <a:t>[13]</a:t>
            </a:r>
            <a:endParaRPr dirty="0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/>
        </p:nvSpPr>
        <p:spPr>
          <a:xfrm>
            <a:off x="185738" y="138465"/>
            <a:ext cx="6436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>
                <a:solidFill>
                  <a:schemeClr val="dk1"/>
                </a:solidFill>
              </a:rPr>
              <a:t>Panorama Atual - Soluções</a:t>
            </a:r>
            <a:endParaRPr sz="2300" b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</a:endParaRPr>
          </a:p>
        </p:txBody>
      </p:sp>
      <p:cxnSp>
        <p:nvCxnSpPr>
          <p:cNvPr id="251" name="Shape 251"/>
          <p:cNvCxnSpPr/>
          <p:nvPr/>
        </p:nvCxnSpPr>
        <p:spPr>
          <a:xfrm rot="10800000" flipH="1">
            <a:off x="185738" y="700129"/>
            <a:ext cx="11558700" cy="19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2" name="Shape 252"/>
          <p:cNvSpPr txBox="1">
            <a:spLocks noGrp="1"/>
          </p:cNvSpPr>
          <p:nvPr>
            <p:ph type="sldNum" idx="12"/>
          </p:nvPr>
        </p:nvSpPr>
        <p:spPr>
          <a:xfrm>
            <a:off x="145397" y="6378394"/>
            <a:ext cx="880970" cy="36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Shape 253" descr="Bildergebnis fÃ¼r emc ufs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6388" y="6075092"/>
            <a:ext cx="1301671" cy="668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" name="Shape 254"/>
          <p:cNvCxnSpPr/>
          <p:nvPr/>
        </p:nvCxnSpPr>
        <p:spPr>
          <a:xfrm rot="10800000" flipH="1">
            <a:off x="185738" y="5890697"/>
            <a:ext cx="11544300" cy="5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5" name="Shape 255" descr="Bildergebnis fÃ¼r ufs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45907" y="5934429"/>
            <a:ext cx="820480" cy="808856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 txBox="1"/>
          <p:nvPr/>
        </p:nvSpPr>
        <p:spPr>
          <a:xfrm>
            <a:off x="185738" y="6070595"/>
            <a:ext cx="962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Mobilidade Humana </a:t>
            </a:r>
            <a:endParaRPr/>
          </a:p>
        </p:txBody>
      </p:sp>
      <p:pic>
        <p:nvPicPr>
          <p:cNvPr id="257" name="Shape 257" descr="Staircase fitted with a generous bike rail at Copenhagen Central Train Station. Click image to enlarge &amp; visit the slowottawa.ca boards &gt;&gt; http://www.pinterest.com/slowottawa/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47800" y="871729"/>
            <a:ext cx="3246913" cy="4866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Shape 2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85313" y="1176529"/>
            <a:ext cx="5372100" cy="413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 txBox="1"/>
          <p:nvPr/>
        </p:nvSpPr>
        <p:spPr>
          <a:xfrm>
            <a:off x="11035288" y="4945275"/>
            <a:ext cx="641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666666"/>
                </a:solidFill>
              </a:rPr>
              <a:t>[</a:t>
            </a:r>
            <a:r>
              <a:rPr lang="pt-BR" dirty="0" smtClean="0">
                <a:solidFill>
                  <a:srgbClr val="666666"/>
                </a:solidFill>
              </a:rPr>
              <a:t>16]</a:t>
            </a:r>
            <a:endParaRPr dirty="0">
              <a:solidFill>
                <a:srgbClr val="666666"/>
              </a:solidFill>
            </a:endParaRPr>
          </a:p>
        </p:txBody>
      </p:sp>
      <p:sp>
        <p:nvSpPr>
          <p:cNvPr id="260" name="Shape 260"/>
          <p:cNvSpPr txBox="1"/>
          <p:nvPr/>
        </p:nvSpPr>
        <p:spPr>
          <a:xfrm>
            <a:off x="4679000" y="5378600"/>
            <a:ext cx="641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666666"/>
                </a:solidFill>
              </a:rPr>
              <a:t>[</a:t>
            </a:r>
            <a:r>
              <a:rPr lang="pt-BR" dirty="0" smtClean="0">
                <a:solidFill>
                  <a:srgbClr val="666666"/>
                </a:solidFill>
              </a:rPr>
              <a:t>15]</a:t>
            </a:r>
            <a:endParaRPr dirty="0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/>
        </p:nvSpPr>
        <p:spPr>
          <a:xfrm>
            <a:off x="185738" y="138465"/>
            <a:ext cx="6436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>
                <a:solidFill>
                  <a:schemeClr val="dk1"/>
                </a:solidFill>
              </a:rPr>
              <a:t>Panorama Atual - Soluções</a:t>
            </a:r>
            <a:endParaRPr sz="2300" b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</a:endParaRPr>
          </a:p>
        </p:txBody>
      </p:sp>
      <p:cxnSp>
        <p:nvCxnSpPr>
          <p:cNvPr id="267" name="Shape 267"/>
          <p:cNvCxnSpPr/>
          <p:nvPr/>
        </p:nvCxnSpPr>
        <p:spPr>
          <a:xfrm rot="10800000" flipH="1">
            <a:off x="185738" y="700129"/>
            <a:ext cx="11558700" cy="19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8" name="Shape 268"/>
          <p:cNvSpPr txBox="1">
            <a:spLocks noGrp="1"/>
          </p:cNvSpPr>
          <p:nvPr>
            <p:ph type="sldNum" idx="12"/>
          </p:nvPr>
        </p:nvSpPr>
        <p:spPr>
          <a:xfrm>
            <a:off x="145397" y="6378394"/>
            <a:ext cx="936954" cy="36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Shape 269" descr="Bildergebnis fÃ¼r emc ufs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6388" y="6075092"/>
            <a:ext cx="1301671" cy="668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Shape 270"/>
          <p:cNvCxnSpPr/>
          <p:nvPr/>
        </p:nvCxnSpPr>
        <p:spPr>
          <a:xfrm rot="10800000" flipH="1">
            <a:off x="185738" y="5890697"/>
            <a:ext cx="11544300" cy="5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1" name="Shape 271" descr="Bildergebnis fÃ¼r ufs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45907" y="5934429"/>
            <a:ext cx="820480" cy="808856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 txBox="1"/>
          <p:nvPr/>
        </p:nvSpPr>
        <p:spPr>
          <a:xfrm>
            <a:off x="185738" y="6070595"/>
            <a:ext cx="962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Mobilidade Humana </a:t>
            </a:r>
            <a:endParaRPr/>
          </a:p>
        </p:txBody>
      </p:sp>
      <p:pic>
        <p:nvPicPr>
          <p:cNvPr id="274" name="Shape 2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6429" y="2176858"/>
            <a:ext cx="2627749" cy="1583996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Shape 275"/>
          <p:cNvSpPr txBox="1"/>
          <p:nvPr/>
        </p:nvSpPr>
        <p:spPr>
          <a:xfrm>
            <a:off x="8166430" y="3752376"/>
            <a:ext cx="2822100" cy="9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i="1">
                <a:solidFill>
                  <a:srgbClr val="0B5394"/>
                </a:solidFill>
              </a:rPr>
              <a:t>Bus Rapid Transit</a:t>
            </a:r>
            <a:endParaRPr sz="2400" i="1">
              <a:solidFill>
                <a:srgbClr val="0B5394"/>
              </a:solidFill>
            </a:endParaRPr>
          </a:p>
        </p:txBody>
      </p:sp>
      <p:sp>
        <p:nvSpPr>
          <p:cNvPr id="276" name="Shape 276"/>
          <p:cNvSpPr txBox="1"/>
          <p:nvPr/>
        </p:nvSpPr>
        <p:spPr>
          <a:xfrm flipH="1">
            <a:off x="7093312" y="3905617"/>
            <a:ext cx="638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666666"/>
                </a:solidFill>
              </a:rPr>
              <a:t>[</a:t>
            </a:r>
            <a:r>
              <a:rPr lang="pt-BR" dirty="0" smtClean="0">
                <a:solidFill>
                  <a:srgbClr val="666666"/>
                </a:solidFill>
              </a:rPr>
              <a:t>17]</a:t>
            </a:r>
            <a:endParaRPr dirty="0">
              <a:solidFill>
                <a:srgbClr val="666666"/>
              </a:solidFill>
            </a:endParaRPr>
          </a:p>
        </p:txBody>
      </p:sp>
      <p:sp>
        <p:nvSpPr>
          <p:cNvPr id="277" name="Shape 277"/>
          <p:cNvSpPr txBox="1"/>
          <p:nvPr/>
        </p:nvSpPr>
        <p:spPr>
          <a:xfrm>
            <a:off x="10877925" y="3387276"/>
            <a:ext cx="638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666666"/>
                </a:solidFill>
              </a:rPr>
              <a:t>[</a:t>
            </a:r>
            <a:r>
              <a:rPr lang="pt-BR" dirty="0" smtClean="0">
                <a:solidFill>
                  <a:srgbClr val="666666"/>
                </a:solidFill>
              </a:rPr>
              <a:t>18]</a:t>
            </a:r>
            <a:endParaRPr dirty="0">
              <a:solidFill>
                <a:srgbClr val="666666"/>
              </a:solidFill>
            </a:endParaRPr>
          </a:p>
        </p:txBody>
      </p:sp>
      <p:pic>
        <p:nvPicPr>
          <p:cNvPr id="2050" name="Picture 2" descr="https://2.bp.blogspot.com/-zJB2wyv6vVQ/VbJyDQEX-HI/AAAAAAAAbD4/Am0UeJKKoR8/s640/Bus_Stops_3_curitiba_brasi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2176858"/>
            <a:ext cx="6907574" cy="209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/>
        </p:nvSpPr>
        <p:spPr>
          <a:xfrm>
            <a:off x="185738" y="138465"/>
            <a:ext cx="6436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dirty="0">
                <a:solidFill>
                  <a:schemeClr val="dk1"/>
                </a:solidFill>
              </a:rPr>
              <a:t>Panorama Atual - </a:t>
            </a:r>
            <a:r>
              <a:rPr lang="pt-BR" sz="2300" b="1" dirty="0" smtClean="0">
                <a:solidFill>
                  <a:schemeClr val="dk1"/>
                </a:solidFill>
              </a:rPr>
              <a:t>Florianópolis</a:t>
            </a:r>
            <a:endParaRPr sz="23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</a:endParaRPr>
          </a:p>
        </p:txBody>
      </p:sp>
      <p:cxnSp>
        <p:nvCxnSpPr>
          <p:cNvPr id="198" name="Shape 198"/>
          <p:cNvCxnSpPr/>
          <p:nvPr/>
        </p:nvCxnSpPr>
        <p:spPr>
          <a:xfrm rot="10800000" flipH="1">
            <a:off x="185738" y="700129"/>
            <a:ext cx="11558700" cy="19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145396" y="6378394"/>
            <a:ext cx="918293" cy="36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Shape 200" descr="Bildergebnis fÃ¼r emc ufs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6388" y="6075092"/>
            <a:ext cx="1301671" cy="668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1" name="Shape 201"/>
          <p:cNvCxnSpPr/>
          <p:nvPr/>
        </p:nvCxnSpPr>
        <p:spPr>
          <a:xfrm rot="10800000" flipH="1">
            <a:off x="185738" y="5890697"/>
            <a:ext cx="11544300" cy="5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2" name="Shape 202" descr="Bildergebnis fÃ¼r ufs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45907" y="5934429"/>
            <a:ext cx="820480" cy="808856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/>
          <p:nvPr/>
        </p:nvSpPr>
        <p:spPr>
          <a:xfrm>
            <a:off x="185738" y="6070595"/>
            <a:ext cx="962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Mobilidade Humana </a:t>
            </a:r>
            <a:endParaRPr/>
          </a:p>
        </p:txBody>
      </p:sp>
      <p:sp>
        <p:nvSpPr>
          <p:cNvPr id="206" name="Shape 206"/>
          <p:cNvSpPr txBox="1"/>
          <p:nvPr/>
        </p:nvSpPr>
        <p:spPr>
          <a:xfrm>
            <a:off x="11524263" y="3711468"/>
            <a:ext cx="873888" cy="34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rgbClr val="666666"/>
                </a:solidFill>
              </a:rPr>
              <a:t>[19]</a:t>
            </a:r>
            <a:endParaRPr dirty="0">
              <a:solidFill>
                <a:srgbClr val="666666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53" y="2128345"/>
            <a:ext cx="10754594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778" y="4502149"/>
            <a:ext cx="954634" cy="136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9585434" y="3641834"/>
            <a:ext cx="1998863" cy="563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914400" y="1923393"/>
            <a:ext cx="10310648" cy="2133765"/>
          </a:xfrm>
          <a:prstGeom prst="rec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/>
        </p:nvSpPr>
        <p:spPr>
          <a:xfrm>
            <a:off x="185738" y="138465"/>
            <a:ext cx="6436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dirty="0">
                <a:solidFill>
                  <a:schemeClr val="dk1"/>
                </a:solidFill>
              </a:rPr>
              <a:t>Panorama Atual - </a:t>
            </a:r>
            <a:r>
              <a:rPr lang="pt-BR" sz="2300" b="1" dirty="0" smtClean="0">
                <a:solidFill>
                  <a:schemeClr val="dk1"/>
                </a:solidFill>
              </a:rPr>
              <a:t>Florianópolis</a:t>
            </a:r>
            <a:endParaRPr sz="23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</a:endParaRPr>
          </a:p>
        </p:txBody>
      </p:sp>
      <p:cxnSp>
        <p:nvCxnSpPr>
          <p:cNvPr id="213" name="Shape 213"/>
          <p:cNvCxnSpPr/>
          <p:nvPr/>
        </p:nvCxnSpPr>
        <p:spPr>
          <a:xfrm rot="10800000" flipH="1">
            <a:off x="185738" y="700129"/>
            <a:ext cx="11558700" cy="19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4" name="Shape 214"/>
          <p:cNvSpPr txBox="1">
            <a:spLocks noGrp="1"/>
          </p:cNvSpPr>
          <p:nvPr>
            <p:ph type="sldNum" idx="12"/>
          </p:nvPr>
        </p:nvSpPr>
        <p:spPr>
          <a:xfrm>
            <a:off x="145397" y="6378394"/>
            <a:ext cx="974276" cy="36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Shape 215" descr="Bildergebnis fÃ¼r emc ufs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6388" y="6075092"/>
            <a:ext cx="1301671" cy="668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6" name="Shape 216"/>
          <p:cNvCxnSpPr/>
          <p:nvPr/>
        </p:nvCxnSpPr>
        <p:spPr>
          <a:xfrm rot="10800000" flipH="1">
            <a:off x="185738" y="5890697"/>
            <a:ext cx="11544300" cy="5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7" name="Shape 217" descr="Bildergebnis fÃ¼r ufs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45907" y="5934429"/>
            <a:ext cx="820480" cy="808856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 txBox="1"/>
          <p:nvPr/>
        </p:nvSpPr>
        <p:spPr>
          <a:xfrm>
            <a:off x="185738" y="6070595"/>
            <a:ext cx="962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Mobilidade Humana </a:t>
            </a:r>
            <a:endParaRPr/>
          </a:p>
        </p:txBody>
      </p:sp>
      <p:sp>
        <p:nvSpPr>
          <p:cNvPr id="219" name="Shape 219"/>
          <p:cNvSpPr txBox="1"/>
          <p:nvPr/>
        </p:nvSpPr>
        <p:spPr>
          <a:xfrm>
            <a:off x="11173158" y="5284200"/>
            <a:ext cx="733092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rgbClr val="666666"/>
                </a:solidFill>
              </a:rPr>
              <a:t>[20]</a:t>
            </a:r>
            <a:endParaRPr dirty="0">
              <a:solidFill>
                <a:srgbClr val="666666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9" y="891179"/>
            <a:ext cx="6344162" cy="475812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866" y="891179"/>
            <a:ext cx="3568591" cy="4758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/>
        </p:nvSpPr>
        <p:spPr>
          <a:xfrm>
            <a:off x="185738" y="138465"/>
            <a:ext cx="64365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/>
          </a:p>
        </p:txBody>
      </p:sp>
      <p:sp>
        <p:nvSpPr>
          <p:cNvPr id="121" name="Shape 121"/>
          <p:cNvSpPr txBox="1"/>
          <p:nvPr/>
        </p:nvSpPr>
        <p:spPr>
          <a:xfrm>
            <a:off x="261938" y="1028735"/>
            <a:ext cx="11601600" cy="44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AutoNum type="arabicPeriod"/>
            </a:pPr>
            <a:r>
              <a:rPr lang="pt-BR" sz="23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Mobilidade Humana: </a:t>
            </a:r>
            <a:r>
              <a:rPr lang="pt-BR" sz="23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Definição</a:t>
            </a:r>
            <a:endParaRPr lang="pt-BR" sz="2300" b="1" dirty="0">
              <a:solidFill>
                <a:schemeClr val="dk1"/>
              </a:solidFill>
            </a:endParaRPr>
          </a:p>
          <a:p>
            <a:pPr marL="514350" marR="0" lvl="0" indent="-5143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AutoNum type="arabicPeriod"/>
            </a:pPr>
            <a:r>
              <a:rPr lang="pt-BR" sz="23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Histórico</a:t>
            </a:r>
            <a:endParaRPr dirty="0"/>
          </a:p>
          <a:p>
            <a:pPr marL="514350" marR="0" lvl="0" indent="-5143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AutoNum type="arabicPeriod"/>
            </a:pPr>
            <a:r>
              <a:rPr lang="pt-BR" sz="23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Panorama Atual</a:t>
            </a:r>
            <a:endParaRPr dirty="0"/>
          </a:p>
          <a:p>
            <a:pPr marL="971550" marR="0" lvl="1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Problemas</a:t>
            </a:r>
            <a:endParaRPr dirty="0"/>
          </a:p>
          <a:p>
            <a:pPr marL="971550" marR="0" lvl="1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 b="1" dirty="0">
                <a:solidFill>
                  <a:schemeClr val="dk1"/>
                </a:solidFill>
              </a:rPr>
              <a:t>Propostas</a:t>
            </a:r>
            <a:r>
              <a:rPr lang="pt-BR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Soluções</a:t>
            </a: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marR="0" lvl="1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 b="1" dirty="0" smtClean="0">
                <a:solidFill>
                  <a:schemeClr val="dk1"/>
                </a:solidFill>
              </a:rPr>
              <a:t>Florianópolis e Cidades Exemplo</a:t>
            </a:r>
            <a:endParaRPr sz="1800" b="1" dirty="0" smtClean="0">
              <a:solidFill>
                <a:schemeClr val="dk1"/>
              </a:solidFill>
            </a:endParaRPr>
          </a:p>
          <a:p>
            <a:pPr marL="514350" marR="0" lvl="0" indent="-5143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AutoNum type="arabicPeriod"/>
            </a:pPr>
            <a:r>
              <a:rPr lang="pt-BR" sz="2300" b="1" dirty="0" smtClean="0">
                <a:solidFill>
                  <a:schemeClr val="dk1"/>
                </a:solidFill>
              </a:rPr>
              <a:t>Migração</a:t>
            </a:r>
          </a:p>
          <a:p>
            <a:pPr marL="971550" lvl="1" indent="-514350"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 b="1" dirty="0" smtClean="0">
                <a:solidFill>
                  <a:schemeClr val="dk1"/>
                </a:solidFill>
              </a:rPr>
              <a:t>Impactos Econômicos</a:t>
            </a:r>
            <a:endParaRPr lang="pt-BR" dirty="0"/>
          </a:p>
          <a:p>
            <a:pPr marL="971550" lvl="1" indent="-514350">
              <a:lnSpc>
                <a:spcPct val="115000"/>
              </a:lnSpc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 b="1" dirty="0" smtClean="0">
                <a:solidFill>
                  <a:schemeClr val="dk1"/>
                </a:solidFill>
              </a:rPr>
              <a:t>Impactos Sociais</a:t>
            </a:r>
            <a:endParaRPr dirty="0" smtClean="0"/>
          </a:p>
          <a:p>
            <a:pPr marL="514350" marR="0" lvl="0" indent="-5143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AutoNum type="arabicPeriod"/>
            </a:pPr>
            <a:r>
              <a:rPr lang="pt-BR" sz="23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Conclusão</a:t>
            </a: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" name="Shape 122"/>
          <p:cNvCxnSpPr/>
          <p:nvPr/>
        </p:nvCxnSpPr>
        <p:spPr>
          <a:xfrm rot="10800000" flipH="1">
            <a:off x="185738" y="700086"/>
            <a:ext cx="11558587" cy="1924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145397" y="6376246"/>
            <a:ext cx="7998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Shape 124" descr="Bildergebnis fÃ¼r emc ufs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6388" y="6075092"/>
            <a:ext cx="1301671" cy="668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" name="Shape 125"/>
          <p:cNvCxnSpPr/>
          <p:nvPr/>
        </p:nvCxnSpPr>
        <p:spPr>
          <a:xfrm rot="10800000" flipH="1">
            <a:off x="185738" y="5890656"/>
            <a:ext cx="11544300" cy="544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6" name="Shape 126" descr="Bildergebnis fÃ¼r ufs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45907" y="5934429"/>
            <a:ext cx="820480" cy="80885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185738" y="6070595"/>
            <a:ext cx="962809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Mobilidade Humana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/>
        </p:nvSpPr>
        <p:spPr>
          <a:xfrm>
            <a:off x="185738" y="138465"/>
            <a:ext cx="6436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>
                <a:solidFill>
                  <a:schemeClr val="dk1"/>
                </a:solidFill>
              </a:rPr>
              <a:t>Panorama Atual - Soluções</a:t>
            </a:r>
            <a:endParaRPr sz="2300" b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</a:endParaRPr>
          </a:p>
        </p:txBody>
      </p:sp>
      <p:cxnSp>
        <p:nvCxnSpPr>
          <p:cNvPr id="267" name="Shape 267"/>
          <p:cNvCxnSpPr/>
          <p:nvPr/>
        </p:nvCxnSpPr>
        <p:spPr>
          <a:xfrm rot="10800000" flipH="1">
            <a:off x="185738" y="700129"/>
            <a:ext cx="11558700" cy="19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8" name="Shape 268"/>
          <p:cNvSpPr txBox="1">
            <a:spLocks noGrp="1"/>
          </p:cNvSpPr>
          <p:nvPr>
            <p:ph type="sldNum" idx="12"/>
          </p:nvPr>
        </p:nvSpPr>
        <p:spPr>
          <a:xfrm>
            <a:off x="145396" y="6378394"/>
            <a:ext cx="996741" cy="36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Shape 269" descr="Bildergebnis fÃ¼r emc ufs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6388" y="6075092"/>
            <a:ext cx="1301671" cy="668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Shape 270"/>
          <p:cNvCxnSpPr/>
          <p:nvPr/>
        </p:nvCxnSpPr>
        <p:spPr>
          <a:xfrm rot="10800000" flipH="1">
            <a:off x="185738" y="5890697"/>
            <a:ext cx="11544300" cy="5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1" name="Shape 271" descr="Bildergebnis fÃ¼r ufs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45907" y="5934429"/>
            <a:ext cx="820480" cy="808856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 txBox="1"/>
          <p:nvPr/>
        </p:nvSpPr>
        <p:spPr>
          <a:xfrm>
            <a:off x="185738" y="6070595"/>
            <a:ext cx="962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Mobilidade Humana </a:t>
            </a:r>
            <a:endParaRPr/>
          </a:p>
        </p:txBody>
      </p:sp>
      <p:sp>
        <p:nvSpPr>
          <p:cNvPr id="276" name="Shape 276"/>
          <p:cNvSpPr txBox="1"/>
          <p:nvPr/>
        </p:nvSpPr>
        <p:spPr>
          <a:xfrm flipH="1">
            <a:off x="7093312" y="3905617"/>
            <a:ext cx="638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666666"/>
                </a:solidFill>
              </a:rPr>
              <a:t>[15]</a:t>
            </a:r>
            <a:endParaRPr dirty="0">
              <a:solidFill>
                <a:srgbClr val="666666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"/>
          <a:stretch/>
        </p:blipFill>
        <p:spPr bwMode="auto">
          <a:xfrm>
            <a:off x="1142138" y="750862"/>
            <a:ext cx="9789160" cy="50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hape 219"/>
          <p:cNvSpPr txBox="1"/>
          <p:nvPr/>
        </p:nvSpPr>
        <p:spPr>
          <a:xfrm>
            <a:off x="11173158" y="5284200"/>
            <a:ext cx="733092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rgbClr val="666666"/>
                </a:solidFill>
              </a:rPr>
              <a:t>[21]</a:t>
            </a:r>
            <a:endParaRPr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6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/>
        </p:nvSpPr>
        <p:spPr>
          <a:xfrm>
            <a:off x="185738" y="138465"/>
            <a:ext cx="6436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>
                <a:solidFill>
                  <a:schemeClr val="dk1"/>
                </a:solidFill>
              </a:rPr>
              <a:t>Panorama Atual - Soluções</a:t>
            </a:r>
            <a:endParaRPr sz="2300" b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</a:endParaRPr>
          </a:p>
        </p:txBody>
      </p:sp>
      <p:cxnSp>
        <p:nvCxnSpPr>
          <p:cNvPr id="267" name="Shape 267"/>
          <p:cNvCxnSpPr/>
          <p:nvPr/>
        </p:nvCxnSpPr>
        <p:spPr>
          <a:xfrm rot="10800000" flipH="1">
            <a:off x="185738" y="700129"/>
            <a:ext cx="11558700" cy="19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8" name="Shape 268"/>
          <p:cNvSpPr txBox="1">
            <a:spLocks noGrp="1"/>
          </p:cNvSpPr>
          <p:nvPr>
            <p:ph type="sldNum" idx="12"/>
          </p:nvPr>
        </p:nvSpPr>
        <p:spPr>
          <a:xfrm>
            <a:off x="145397" y="6378394"/>
            <a:ext cx="996740" cy="36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Shape 269" descr="Bildergebnis fÃ¼r emc ufs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6388" y="6075092"/>
            <a:ext cx="1301671" cy="668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Shape 270"/>
          <p:cNvCxnSpPr/>
          <p:nvPr/>
        </p:nvCxnSpPr>
        <p:spPr>
          <a:xfrm rot="10800000" flipH="1">
            <a:off x="185738" y="5890697"/>
            <a:ext cx="11544300" cy="5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1" name="Shape 271" descr="Bildergebnis fÃ¼r ufs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45907" y="5934429"/>
            <a:ext cx="820480" cy="808856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 txBox="1"/>
          <p:nvPr/>
        </p:nvSpPr>
        <p:spPr>
          <a:xfrm>
            <a:off x="185738" y="6070595"/>
            <a:ext cx="962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Mobilidade Humana </a:t>
            </a:r>
            <a:endParaRPr/>
          </a:p>
        </p:txBody>
      </p:sp>
      <p:sp>
        <p:nvSpPr>
          <p:cNvPr id="276" name="Shape 276"/>
          <p:cNvSpPr txBox="1"/>
          <p:nvPr/>
        </p:nvSpPr>
        <p:spPr>
          <a:xfrm flipH="1">
            <a:off x="7093312" y="3905617"/>
            <a:ext cx="638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666666"/>
                </a:solidFill>
              </a:rPr>
              <a:t>[15]</a:t>
            </a:r>
            <a:endParaRPr dirty="0">
              <a:solidFill>
                <a:srgbClr val="666666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"/>
          <a:stretch/>
        </p:blipFill>
        <p:spPr bwMode="auto">
          <a:xfrm>
            <a:off x="1142138" y="750862"/>
            <a:ext cx="9789160" cy="5066675"/>
          </a:xfrm>
          <a:prstGeom prst="rect">
            <a:avLst/>
          </a:prstGeom>
          <a:solidFill>
            <a:srgbClr val="E9F0E9">
              <a:alpha val="51000"/>
            </a:srgbClr>
          </a:solidFill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1142137" y="750861"/>
            <a:ext cx="9803769" cy="50666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2" name="Picture 2" descr="http://zh.rbsdirect.com.br/imagesrc/23610759.jpg?w=6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362" y="1010017"/>
            <a:ext cx="6096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48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/>
        </p:nvSpPr>
        <p:spPr>
          <a:xfrm>
            <a:off x="185738" y="138465"/>
            <a:ext cx="6436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>
                <a:solidFill>
                  <a:schemeClr val="dk1"/>
                </a:solidFill>
              </a:rPr>
              <a:t>Panorama Atual - Florianópolis</a:t>
            </a:r>
            <a:endParaRPr sz="2300" b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</a:endParaRPr>
          </a:p>
        </p:txBody>
      </p:sp>
      <p:cxnSp>
        <p:nvCxnSpPr>
          <p:cNvPr id="285" name="Shape 285"/>
          <p:cNvCxnSpPr/>
          <p:nvPr/>
        </p:nvCxnSpPr>
        <p:spPr>
          <a:xfrm rot="10800000" flipH="1">
            <a:off x="185738" y="700129"/>
            <a:ext cx="11558700" cy="19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6" name="Shape 286"/>
          <p:cNvSpPr txBox="1">
            <a:spLocks noGrp="1"/>
          </p:cNvSpPr>
          <p:nvPr>
            <p:ph type="sldNum" idx="12"/>
          </p:nvPr>
        </p:nvSpPr>
        <p:spPr>
          <a:xfrm>
            <a:off x="164300" y="6378185"/>
            <a:ext cx="945197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Shape 287" descr="Bildergebnis fÃ¼r emc ufs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6388" y="6075092"/>
            <a:ext cx="1301671" cy="668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8" name="Shape 288"/>
          <p:cNvCxnSpPr/>
          <p:nvPr/>
        </p:nvCxnSpPr>
        <p:spPr>
          <a:xfrm rot="10800000" flipH="1">
            <a:off x="185738" y="5890697"/>
            <a:ext cx="11544300" cy="5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9" name="Shape 289" descr="Bildergebnis fÃ¼r ufs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45907" y="5934429"/>
            <a:ext cx="820480" cy="808856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/>
          <p:nvPr/>
        </p:nvSpPr>
        <p:spPr>
          <a:xfrm>
            <a:off x="185738" y="6070595"/>
            <a:ext cx="962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Mobilidade Humana </a:t>
            </a:r>
            <a:endParaRPr/>
          </a:p>
        </p:txBody>
      </p:sp>
      <p:sp>
        <p:nvSpPr>
          <p:cNvPr id="10" name="Retângulo 9"/>
          <p:cNvSpPr/>
          <p:nvPr/>
        </p:nvSpPr>
        <p:spPr>
          <a:xfrm>
            <a:off x="185738" y="2410631"/>
            <a:ext cx="11580649" cy="16034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você mudaria em Florianópolis para torná-la uma cidade com mobilidade mais humana?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/>
        </p:nvSpPr>
        <p:spPr>
          <a:xfrm>
            <a:off x="185738" y="138465"/>
            <a:ext cx="6436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dirty="0" smtClean="0">
                <a:solidFill>
                  <a:schemeClr val="dk1"/>
                </a:solidFill>
              </a:rPr>
              <a:t>Cidades Exemplo</a:t>
            </a:r>
            <a:endParaRPr sz="23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</a:endParaRPr>
          </a:p>
        </p:txBody>
      </p:sp>
      <p:cxnSp>
        <p:nvCxnSpPr>
          <p:cNvPr id="285" name="Shape 285"/>
          <p:cNvCxnSpPr/>
          <p:nvPr/>
        </p:nvCxnSpPr>
        <p:spPr>
          <a:xfrm rot="10800000" flipH="1">
            <a:off x="185738" y="700129"/>
            <a:ext cx="11558700" cy="19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6" name="Shape 286"/>
          <p:cNvSpPr txBox="1">
            <a:spLocks noGrp="1"/>
          </p:cNvSpPr>
          <p:nvPr>
            <p:ph type="sldNum" idx="12"/>
          </p:nvPr>
        </p:nvSpPr>
        <p:spPr>
          <a:xfrm>
            <a:off x="164300" y="6378185"/>
            <a:ext cx="945197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Shape 287" descr="Bildergebnis fÃ¼r emc ufs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6388" y="6075092"/>
            <a:ext cx="1301671" cy="668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8" name="Shape 288"/>
          <p:cNvCxnSpPr/>
          <p:nvPr/>
        </p:nvCxnSpPr>
        <p:spPr>
          <a:xfrm rot="10800000" flipH="1">
            <a:off x="185738" y="5890697"/>
            <a:ext cx="11544300" cy="5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9" name="Shape 289" descr="Bildergebnis fÃ¼r ufs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45907" y="5934429"/>
            <a:ext cx="820480" cy="808856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/>
          <p:nvPr/>
        </p:nvSpPr>
        <p:spPr>
          <a:xfrm>
            <a:off x="185738" y="6070595"/>
            <a:ext cx="962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Mobilidade Humana </a:t>
            </a:r>
            <a:endParaRPr/>
          </a:p>
        </p:txBody>
      </p:sp>
      <p:sp>
        <p:nvSpPr>
          <p:cNvPr id="2" name="CaixaDeTexto 1"/>
          <p:cNvSpPr txBox="1"/>
          <p:nvPr/>
        </p:nvSpPr>
        <p:spPr>
          <a:xfrm>
            <a:off x="185738" y="914400"/>
            <a:ext cx="45958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i="1" dirty="0">
                <a:solidFill>
                  <a:srgbClr val="434343"/>
                </a:solidFill>
                <a:highlight>
                  <a:srgbClr val="F9CB9C"/>
                </a:highlight>
              </a:rPr>
              <a:t>Copenhague, na Dinamarca</a:t>
            </a:r>
          </a:p>
          <a:p>
            <a:endParaRPr lang="pt-BR" dirty="0"/>
          </a:p>
        </p:txBody>
      </p:sp>
      <p:pic>
        <p:nvPicPr>
          <p:cNvPr id="12290" name="Picture 2" descr="Copenhague, na Dinamarca (Foto: DivulgaÃ§Ã£o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35" y="914400"/>
            <a:ext cx="7293803" cy="486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85738" y="2320003"/>
            <a:ext cx="34552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50% dos habitantes </a:t>
            </a:r>
            <a:r>
              <a:rPr lang="pt-BR" sz="2000" dirty="0" smtClean="0"/>
              <a:t>utilizam bicicleta </a:t>
            </a:r>
            <a:r>
              <a:rPr lang="pt-BR" sz="2000" dirty="0"/>
              <a:t>para ir trabalhar ou </a:t>
            </a:r>
            <a:r>
              <a:rPr lang="pt-BR" sz="2000" dirty="0" smtClean="0"/>
              <a:t>estudar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 63</a:t>
            </a:r>
            <a:r>
              <a:rPr lang="pt-BR" sz="2000" dirty="0"/>
              <a:t>% dos membros do parlamento dinamarquês também. </a:t>
            </a:r>
            <a:endParaRPr lang="pt-B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Sinais de tráfego Inteligentes.</a:t>
            </a:r>
            <a:endParaRPr lang="pt-BR" sz="2000" dirty="0"/>
          </a:p>
        </p:txBody>
      </p:sp>
      <p:sp>
        <p:nvSpPr>
          <p:cNvPr id="12" name="Shape 219"/>
          <p:cNvSpPr txBox="1"/>
          <p:nvPr/>
        </p:nvSpPr>
        <p:spPr>
          <a:xfrm>
            <a:off x="3969843" y="5392185"/>
            <a:ext cx="525957" cy="38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rgbClr val="666666"/>
                </a:solidFill>
              </a:rPr>
              <a:t>[22]</a:t>
            </a:r>
            <a:endParaRPr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81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/>
        </p:nvSpPr>
        <p:spPr>
          <a:xfrm>
            <a:off x="185738" y="138465"/>
            <a:ext cx="6436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dirty="0" smtClean="0">
                <a:solidFill>
                  <a:schemeClr val="dk1"/>
                </a:solidFill>
              </a:rPr>
              <a:t>Cidades Exemplo</a:t>
            </a:r>
            <a:endParaRPr sz="23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</a:endParaRPr>
          </a:p>
        </p:txBody>
      </p:sp>
      <p:cxnSp>
        <p:nvCxnSpPr>
          <p:cNvPr id="285" name="Shape 285"/>
          <p:cNvCxnSpPr/>
          <p:nvPr/>
        </p:nvCxnSpPr>
        <p:spPr>
          <a:xfrm rot="10800000" flipH="1">
            <a:off x="185738" y="700129"/>
            <a:ext cx="11558700" cy="19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6" name="Shape 286"/>
          <p:cNvSpPr txBox="1">
            <a:spLocks noGrp="1"/>
          </p:cNvSpPr>
          <p:nvPr>
            <p:ph type="sldNum" idx="12"/>
          </p:nvPr>
        </p:nvSpPr>
        <p:spPr>
          <a:xfrm>
            <a:off x="164300" y="6378185"/>
            <a:ext cx="945197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Shape 287" descr="Bildergebnis fÃ¼r emc ufs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6388" y="6075092"/>
            <a:ext cx="1301671" cy="668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8" name="Shape 288"/>
          <p:cNvCxnSpPr/>
          <p:nvPr/>
        </p:nvCxnSpPr>
        <p:spPr>
          <a:xfrm rot="10800000" flipH="1">
            <a:off x="185738" y="5890697"/>
            <a:ext cx="11544300" cy="5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9" name="Shape 289" descr="Bildergebnis fÃ¼r ufs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45907" y="5934429"/>
            <a:ext cx="820480" cy="808856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/>
          <p:nvPr/>
        </p:nvSpPr>
        <p:spPr>
          <a:xfrm>
            <a:off x="185738" y="6070595"/>
            <a:ext cx="962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Mobilidade Humana </a:t>
            </a:r>
            <a:endParaRPr/>
          </a:p>
        </p:txBody>
      </p:sp>
      <p:sp>
        <p:nvSpPr>
          <p:cNvPr id="2" name="CaixaDeTexto 1"/>
          <p:cNvSpPr txBox="1"/>
          <p:nvPr/>
        </p:nvSpPr>
        <p:spPr>
          <a:xfrm>
            <a:off x="185738" y="914400"/>
            <a:ext cx="45958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i="1" dirty="0" smtClean="0">
                <a:solidFill>
                  <a:srgbClr val="434343"/>
                </a:solidFill>
                <a:highlight>
                  <a:srgbClr val="F9CB9C"/>
                </a:highlight>
              </a:rPr>
              <a:t>Berlim, na Alemanha</a:t>
            </a:r>
            <a:endParaRPr lang="pt-BR" dirty="0"/>
          </a:p>
        </p:txBody>
      </p:sp>
      <p:pic>
        <p:nvPicPr>
          <p:cNvPr id="13314" name="Picture 2" descr="Berlim, na Alemanha (Foto: DivulgaÃ§Ã£o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35" y="914398"/>
            <a:ext cx="7293803" cy="486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85738" y="1914504"/>
            <a:ext cx="38147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A diversidade de modais disponíveis e a facilidade de acesso é a principal característica da mobilidade </a:t>
            </a:r>
            <a:r>
              <a:rPr lang="pt-BR" sz="2000" dirty="0" smtClean="0"/>
              <a:t>em Berlim</a:t>
            </a:r>
            <a:r>
              <a:rPr lang="pt-BR" sz="2000" dirty="0"/>
              <a:t>;</a:t>
            </a:r>
            <a:endParaRPr lang="pt-B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A </a:t>
            </a:r>
            <a:r>
              <a:rPr lang="pt-BR" sz="2000" dirty="0"/>
              <a:t>taxa de tráfego de pedestres é semelhante à taxa de tráfego de </a:t>
            </a:r>
            <a:r>
              <a:rPr lang="pt-BR" sz="2000" dirty="0" smtClean="0"/>
              <a:t>automóveis;</a:t>
            </a:r>
          </a:p>
        </p:txBody>
      </p:sp>
      <p:sp>
        <p:nvSpPr>
          <p:cNvPr id="13" name="Shape 219"/>
          <p:cNvSpPr txBox="1"/>
          <p:nvPr/>
        </p:nvSpPr>
        <p:spPr>
          <a:xfrm>
            <a:off x="3969843" y="5411235"/>
            <a:ext cx="525957" cy="38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rgbClr val="666666"/>
                </a:solidFill>
              </a:rPr>
              <a:t>[22]</a:t>
            </a:r>
            <a:endParaRPr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5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/>
        </p:nvSpPr>
        <p:spPr>
          <a:xfrm>
            <a:off x="185738" y="138465"/>
            <a:ext cx="6436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dirty="0" smtClean="0">
                <a:solidFill>
                  <a:schemeClr val="dk1"/>
                </a:solidFill>
              </a:rPr>
              <a:t>Cidades Exemplo</a:t>
            </a:r>
            <a:endParaRPr sz="23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</a:endParaRPr>
          </a:p>
        </p:txBody>
      </p:sp>
      <p:cxnSp>
        <p:nvCxnSpPr>
          <p:cNvPr id="285" name="Shape 285"/>
          <p:cNvCxnSpPr/>
          <p:nvPr/>
        </p:nvCxnSpPr>
        <p:spPr>
          <a:xfrm rot="10800000" flipH="1">
            <a:off x="185738" y="700129"/>
            <a:ext cx="11558700" cy="19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6" name="Shape 286"/>
          <p:cNvSpPr txBox="1">
            <a:spLocks noGrp="1"/>
          </p:cNvSpPr>
          <p:nvPr>
            <p:ph type="sldNum" idx="12"/>
          </p:nvPr>
        </p:nvSpPr>
        <p:spPr>
          <a:xfrm>
            <a:off x="164300" y="6378185"/>
            <a:ext cx="945197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Shape 287" descr="Bildergebnis fÃ¼r emc ufs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6388" y="6075092"/>
            <a:ext cx="1301671" cy="668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8" name="Shape 288"/>
          <p:cNvCxnSpPr/>
          <p:nvPr/>
        </p:nvCxnSpPr>
        <p:spPr>
          <a:xfrm rot="10800000" flipH="1">
            <a:off x="185738" y="5890697"/>
            <a:ext cx="11544300" cy="5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9" name="Shape 289" descr="Bildergebnis fÃ¼r ufs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45907" y="5934429"/>
            <a:ext cx="820480" cy="808856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/>
          <p:nvPr/>
        </p:nvSpPr>
        <p:spPr>
          <a:xfrm>
            <a:off x="185738" y="6070595"/>
            <a:ext cx="962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Mobilidade Humana </a:t>
            </a:r>
            <a:endParaRPr/>
          </a:p>
        </p:txBody>
      </p:sp>
      <p:sp>
        <p:nvSpPr>
          <p:cNvPr id="2" name="CaixaDeTexto 1"/>
          <p:cNvSpPr txBox="1"/>
          <p:nvPr/>
        </p:nvSpPr>
        <p:spPr>
          <a:xfrm>
            <a:off x="185738" y="914400"/>
            <a:ext cx="45958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i="1" dirty="0" smtClean="0">
                <a:solidFill>
                  <a:srgbClr val="434343"/>
                </a:solidFill>
                <a:highlight>
                  <a:srgbClr val="F9CB9C"/>
                </a:highlight>
              </a:rPr>
              <a:t>Berlim, na Alemanha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64300" y="2279500"/>
            <a:ext cx="41005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Cerca </a:t>
            </a:r>
            <a:r>
              <a:rPr lang="pt-BR" sz="2000" dirty="0"/>
              <a:t>de 13% das rotas são feitas de bicicleta;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Entre 2001 e 2011, o número de usuários do transporte público cresceu mais de 20</a:t>
            </a:r>
            <a:r>
              <a:rPr lang="pt-BR" sz="2000" dirty="0" smtClean="0"/>
              <a:t>%.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ym typeface="Calibri"/>
              </a:rPr>
              <a:t>A cidade construiu mais de 1000 quilômetros de ciclovias</a:t>
            </a:r>
            <a:endParaRPr lang="pt-BR" sz="2000" dirty="0"/>
          </a:p>
        </p:txBody>
      </p:sp>
      <p:pic>
        <p:nvPicPr>
          <p:cNvPr id="12" name="Picture 2" descr="Berlim, na Alemanha (Foto: DivulgaÃ§Ã£o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584" y="914397"/>
            <a:ext cx="7293803" cy="486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hape 219"/>
          <p:cNvSpPr txBox="1"/>
          <p:nvPr/>
        </p:nvSpPr>
        <p:spPr>
          <a:xfrm>
            <a:off x="3969843" y="5392185"/>
            <a:ext cx="525957" cy="38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rgbClr val="666666"/>
                </a:solidFill>
              </a:rPr>
              <a:t>[22]</a:t>
            </a:r>
            <a:endParaRPr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44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/>
        </p:nvSpPr>
        <p:spPr>
          <a:xfrm>
            <a:off x="185738" y="138465"/>
            <a:ext cx="6436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dirty="0" smtClean="0">
                <a:solidFill>
                  <a:schemeClr val="dk1"/>
                </a:solidFill>
              </a:rPr>
              <a:t>Cidades Exemplo</a:t>
            </a:r>
            <a:endParaRPr sz="23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</a:endParaRPr>
          </a:p>
        </p:txBody>
      </p:sp>
      <p:cxnSp>
        <p:nvCxnSpPr>
          <p:cNvPr id="285" name="Shape 285"/>
          <p:cNvCxnSpPr/>
          <p:nvPr/>
        </p:nvCxnSpPr>
        <p:spPr>
          <a:xfrm rot="10800000" flipH="1">
            <a:off x="185738" y="700129"/>
            <a:ext cx="11558700" cy="19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6" name="Shape 286"/>
          <p:cNvSpPr txBox="1">
            <a:spLocks noGrp="1"/>
          </p:cNvSpPr>
          <p:nvPr>
            <p:ph type="sldNum" idx="12"/>
          </p:nvPr>
        </p:nvSpPr>
        <p:spPr>
          <a:xfrm>
            <a:off x="164300" y="6378185"/>
            <a:ext cx="945197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Shape 287" descr="Bildergebnis fÃ¼r emc ufs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6388" y="6075092"/>
            <a:ext cx="1301671" cy="668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8" name="Shape 288"/>
          <p:cNvCxnSpPr/>
          <p:nvPr/>
        </p:nvCxnSpPr>
        <p:spPr>
          <a:xfrm rot="10800000" flipH="1">
            <a:off x="185738" y="5890697"/>
            <a:ext cx="11544300" cy="5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9" name="Shape 289" descr="Bildergebnis fÃ¼r ufs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45907" y="5934429"/>
            <a:ext cx="820480" cy="808856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/>
          <p:nvPr/>
        </p:nvSpPr>
        <p:spPr>
          <a:xfrm>
            <a:off x="185738" y="6070595"/>
            <a:ext cx="962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Mobilidade Humana </a:t>
            </a:r>
            <a:endParaRPr/>
          </a:p>
        </p:txBody>
      </p:sp>
      <p:sp>
        <p:nvSpPr>
          <p:cNvPr id="2" name="CaixaDeTexto 1"/>
          <p:cNvSpPr txBox="1"/>
          <p:nvPr/>
        </p:nvSpPr>
        <p:spPr>
          <a:xfrm>
            <a:off x="185738" y="914400"/>
            <a:ext cx="45958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i="1" dirty="0" smtClean="0">
                <a:solidFill>
                  <a:srgbClr val="434343"/>
                </a:solidFill>
                <a:highlight>
                  <a:srgbClr val="F9CB9C"/>
                </a:highlight>
              </a:rPr>
              <a:t>Berlim, na Alemanha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64300" y="1914503"/>
            <a:ext cx="41005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O </a:t>
            </a:r>
            <a:r>
              <a:rPr lang="pt-BR" sz="20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número de ciclistas aumentou mais de 40% entre 2004 e 2012</a:t>
            </a:r>
            <a:r>
              <a:rPr lang="pt-BR" sz="2000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Em </a:t>
            </a:r>
            <a:r>
              <a:rPr lang="pt-BR" sz="20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média, moradores de Berlim andam ou pedalam em 40% das suas </a:t>
            </a:r>
            <a:r>
              <a:rPr lang="pt-BR" sz="2000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viagens.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Possuem 7,9 </a:t>
            </a:r>
            <a:r>
              <a:rPr lang="pt-BR" sz="20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mil veículos elétricos, e mais de 500 estações de carga de </a:t>
            </a:r>
            <a:r>
              <a:rPr lang="pt-BR" sz="2000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energia;</a:t>
            </a:r>
            <a:endParaRPr lang="pt-BR" sz="2000" dirty="0"/>
          </a:p>
        </p:txBody>
      </p:sp>
      <p:pic>
        <p:nvPicPr>
          <p:cNvPr id="12" name="Picture 2" descr="Berlim, na Alemanha (Foto: DivulgaÃ§Ã£o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584" y="914397"/>
            <a:ext cx="7293803" cy="486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hape 219"/>
          <p:cNvSpPr txBox="1"/>
          <p:nvPr/>
        </p:nvSpPr>
        <p:spPr>
          <a:xfrm>
            <a:off x="3969843" y="5392185"/>
            <a:ext cx="525957" cy="38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rgbClr val="666666"/>
                </a:solidFill>
              </a:rPr>
              <a:t>[22]</a:t>
            </a:r>
            <a:endParaRPr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80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/>
        </p:nvSpPr>
        <p:spPr>
          <a:xfrm>
            <a:off x="185738" y="138465"/>
            <a:ext cx="6436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dirty="0" smtClean="0">
                <a:solidFill>
                  <a:schemeClr val="dk1"/>
                </a:solidFill>
              </a:rPr>
              <a:t>Cidades Exemplo</a:t>
            </a:r>
            <a:endParaRPr sz="23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</a:endParaRPr>
          </a:p>
        </p:txBody>
      </p:sp>
      <p:cxnSp>
        <p:nvCxnSpPr>
          <p:cNvPr id="285" name="Shape 285"/>
          <p:cNvCxnSpPr/>
          <p:nvPr/>
        </p:nvCxnSpPr>
        <p:spPr>
          <a:xfrm rot="10800000" flipH="1">
            <a:off x="185738" y="700129"/>
            <a:ext cx="11558700" cy="19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6" name="Shape 286"/>
          <p:cNvSpPr txBox="1">
            <a:spLocks noGrp="1"/>
          </p:cNvSpPr>
          <p:nvPr>
            <p:ph type="sldNum" idx="12"/>
          </p:nvPr>
        </p:nvSpPr>
        <p:spPr>
          <a:xfrm>
            <a:off x="164300" y="6378185"/>
            <a:ext cx="945197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1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Shape 287" descr="Bildergebnis fÃ¼r emc ufs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6388" y="6075092"/>
            <a:ext cx="1301671" cy="668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8" name="Shape 288"/>
          <p:cNvCxnSpPr/>
          <p:nvPr/>
        </p:nvCxnSpPr>
        <p:spPr>
          <a:xfrm rot="10800000" flipH="1">
            <a:off x="185738" y="5890697"/>
            <a:ext cx="11544300" cy="5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9" name="Shape 289" descr="Bildergebnis fÃ¼r ufs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45907" y="5934429"/>
            <a:ext cx="820480" cy="808856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/>
          <p:nvPr/>
        </p:nvSpPr>
        <p:spPr>
          <a:xfrm>
            <a:off x="185738" y="6070595"/>
            <a:ext cx="962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Mobilidade Humana </a:t>
            </a:r>
            <a:endParaRPr/>
          </a:p>
        </p:txBody>
      </p:sp>
      <p:sp>
        <p:nvSpPr>
          <p:cNvPr id="2" name="CaixaDeTexto 1"/>
          <p:cNvSpPr txBox="1"/>
          <p:nvPr/>
        </p:nvSpPr>
        <p:spPr>
          <a:xfrm>
            <a:off x="185738" y="914400"/>
            <a:ext cx="45958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i="1" dirty="0" smtClean="0">
                <a:solidFill>
                  <a:srgbClr val="434343"/>
                </a:solidFill>
                <a:highlight>
                  <a:srgbClr val="F9CB9C"/>
                </a:highlight>
              </a:rPr>
              <a:t>Hong Kong, na China</a:t>
            </a:r>
            <a:endParaRPr lang="pt-BR" dirty="0"/>
          </a:p>
        </p:txBody>
      </p:sp>
      <p:pic>
        <p:nvPicPr>
          <p:cNvPr id="14338" name="Picture 2" descr="Hong Kong (Foto: DivulgaÃ§Ã£o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510" y="891649"/>
            <a:ext cx="7327928" cy="488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80599" y="2057018"/>
            <a:ext cx="36410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Sistema </a:t>
            </a:r>
            <a:r>
              <a:rPr lang="pt-BR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MTR (Mass Transit Railway</a:t>
            </a:r>
            <a:r>
              <a:rPr lang="pt-BR" sz="200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Faz </a:t>
            </a:r>
            <a:r>
              <a:rPr lang="pt-BR" sz="2000" dirty="0"/>
              <a:t>cerca de 5 milhões de viagens diárias. </a:t>
            </a:r>
            <a:endParaRPr lang="pt-B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Tem aproximadamente </a:t>
            </a:r>
            <a:r>
              <a:rPr lang="pt-BR" sz="2000" dirty="0"/>
              <a:t>218,2 quilômetros de extensão, com 159 estações</a:t>
            </a:r>
            <a:endParaRPr lang="pt-BR" sz="2000" dirty="0">
              <a:latin typeface="+mn-lt"/>
            </a:endParaRPr>
          </a:p>
        </p:txBody>
      </p:sp>
      <p:sp>
        <p:nvSpPr>
          <p:cNvPr id="12" name="Shape 219"/>
          <p:cNvSpPr txBox="1"/>
          <p:nvPr/>
        </p:nvSpPr>
        <p:spPr>
          <a:xfrm>
            <a:off x="3969843" y="5392185"/>
            <a:ext cx="525957" cy="38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rgbClr val="666666"/>
                </a:solidFill>
              </a:rPr>
              <a:t>[22]</a:t>
            </a:r>
            <a:endParaRPr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40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/>
        </p:nvSpPr>
        <p:spPr>
          <a:xfrm>
            <a:off x="185738" y="138465"/>
            <a:ext cx="6436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dirty="0" smtClean="0">
                <a:solidFill>
                  <a:schemeClr val="dk1"/>
                </a:solidFill>
              </a:rPr>
              <a:t>Cidades Exemplo</a:t>
            </a:r>
            <a:endParaRPr sz="23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</a:endParaRPr>
          </a:p>
        </p:txBody>
      </p:sp>
      <p:cxnSp>
        <p:nvCxnSpPr>
          <p:cNvPr id="285" name="Shape 285"/>
          <p:cNvCxnSpPr/>
          <p:nvPr/>
        </p:nvCxnSpPr>
        <p:spPr>
          <a:xfrm rot="10800000" flipH="1">
            <a:off x="185738" y="700129"/>
            <a:ext cx="11558700" cy="19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6" name="Shape 286"/>
          <p:cNvSpPr txBox="1">
            <a:spLocks noGrp="1"/>
          </p:cNvSpPr>
          <p:nvPr>
            <p:ph type="sldNum" idx="12"/>
          </p:nvPr>
        </p:nvSpPr>
        <p:spPr>
          <a:xfrm>
            <a:off x="164300" y="6378185"/>
            <a:ext cx="945197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1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Shape 287" descr="Bildergebnis fÃ¼r emc ufs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6388" y="6075092"/>
            <a:ext cx="1301671" cy="668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8" name="Shape 288"/>
          <p:cNvCxnSpPr/>
          <p:nvPr/>
        </p:nvCxnSpPr>
        <p:spPr>
          <a:xfrm rot="10800000" flipH="1">
            <a:off x="185738" y="5890697"/>
            <a:ext cx="11544300" cy="5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9" name="Shape 289" descr="Bildergebnis fÃ¼r ufs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45907" y="5934429"/>
            <a:ext cx="820480" cy="808856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/>
          <p:nvPr/>
        </p:nvSpPr>
        <p:spPr>
          <a:xfrm>
            <a:off x="185738" y="6070595"/>
            <a:ext cx="962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Mobilidade Humana </a:t>
            </a:r>
            <a:endParaRPr/>
          </a:p>
        </p:txBody>
      </p:sp>
      <p:sp>
        <p:nvSpPr>
          <p:cNvPr id="2" name="CaixaDeTexto 1"/>
          <p:cNvSpPr txBox="1"/>
          <p:nvPr/>
        </p:nvSpPr>
        <p:spPr>
          <a:xfrm>
            <a:off x="185738" y="914400"/>
            <a:ext cx="45958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i="1" dirty="0" smtClean="0">
                <a:solidFill>
                  <a:srgbClr val="434343"/>
                </a:solidFill>
                <a:highlight>
                  <a:srgbClr val="F9CB9C"/>
                </a:highlight>
              </a:rPr>
              <a:t>Amsterdã, na Holanda</a:t>
            </a:r>
            <a:endParaRPr lang="pt-BR" dirty="0"/>
          </a:p>
        </p:txBody>
      </p:sp>
      <p:pic>
        <p:nvPicPr>
          <p:cNvPr id="15362" name="Picture 2" descr="AmsterdÃ£, na Holanda (Foto: DivulgaÃ§Ã£o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23" y="881714"/>
            <a:ext cx="7353215" cy="490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61450" y="2209400"/>
            <a:ext cx="38540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Mais da metade (58%) dos moradores da cidade utilizam esse modal para se locomover diariamente</a:t>
            </a:r>
            <a:r>
              <a:rPr lang="pt-BR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A </a:t>
            </a:r>
            <a:r>
              <a:rPr lang="pt-BR" sz="2000" dirty="0"/>
              <a:t>estimativa é de que existem 880 mil bicicletas e cerca de 800 mil </a:t>
            </a:r>
            <a:r>
              <a:rPr lang="pt-BR" sz="2000" dirty="0" smtClean="0"/>
              <a:t>habitantes.</a:t>
            </a:r>
            <a:endParaRPr lang="pt-BR" sz="2000" dirty="0"/>
          </a:p>
        </p:txBody>
      </p:sp>
      <p:sp>
        <p:nvSpPr>
          <p:cNvPr id="12" name="Shape 219"/>
          <p:cNvSpPr txBox="1"/>
          <p:nvPr/>
        </p:nvSpPr>
        <p:spPr>
          <a:xfrm>
            <a:off x="3969843" y="5392185"/>
            <a:ext cx="525957" cy="38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rgbClr val="666666"/>
                </a:solidFill>
              </a:rPr>
              <a:t>[22]</a:t>
            </a:r>
            <a:endParaRPr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0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/>
        </p:nvSpPr>
        <p:spPr>
          <a:xfrm>
            <a:off x="185738" y="138465"/>
            <a:ext cx="6436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dirty="0" smtClean="0">
                <a:solidFill>
                  <a:schemeClr val="dk1"/>
                </a:solidFill>
              </a:rPr>
              <a:t>Cidades Exemplo</a:t>
            </a:r>
            <a:endParaRPr sz="23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</a:endParaRPr>
          </a:p>
        </p:txBody>
      </p:sp>
      <p:cxnSp>
        <p:nvCxnSpPr>
          <p:cNvPr id="285" name="Shape 285"/>
          <p:cNvCxnSpPr/>
          <p:nvPr/>
        </p:nvCxnSpPr>
        <p:spPr>
          <a:xfrm rot="10800000" flipH="1">
            <a:off x="185738" y="700129"/>
            <a:ext cx="11558700" cy="19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6" name="Shape 286"/>
          <p:cNvSpPr txBox="1">
            <a:spLocks noGrp="1"/>
          </p:cNvSpPr>
          <p:nvPr>
            <p:ph type="sldNum" idx="12"/>
          </p:nvPr>
        </p:nvSpPr>
        <p:spPr>
          <a:xfrm>
            <a:off x="164300" y="6378185"/>
            <a:ext cx="945197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1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Shape 287" descr="Bildergebnis fÃ¼r emc ufs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6388" y="6075092"/>
            <a:ext cx="1301671" cy="668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8" name="Shape 288"/>
          <p:cNvCxnSpPr/>
          <p:nvPr/>
        </p:nvCxnSpPr>
        <p:spPr>
          <a:xfrm rot="10800000" flipH="1">
            <a:off x="185738" y="5890697"/>
            <a:ext cx="11544300" cy="5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9" name="Shape 289" descr="Bildergebnis fÃ¼r ufs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45907" y="5934429"/>
            <a:ext cx="820480" cy="808856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/>
          <p:nvPr/>
        </p:nvSpPr>
        <p:spPr>
          <a:xfrm>
            <a:off x="185738" y="6070595"/>
            <a:ext cx="962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Mobilidade Humana </a:t>
            </a:r>
            <a:endParaRPr/>
          </a:p>
        </p:txBody>
      </p:sp>
      <p:sp>
        <p:nvSpPr>
          <p:cNvPr id="2" name="CaixaDeTexto 1"/>
          <p:cNvSpPr txBox="1"/>
          <p:nvPr/>
        </p:nvSpPr>
        <p:spPr>
          <a:xfrm>
            <a:off x="185738" y="914400"/>
            <a:ext cx="45958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i="1" dirty="0" smtClean="0">
                <a:solidFill>
                  <a:srgbClr val="434343"/>
                </a:solidFill>
                <a:highlight>
                  <a:srgbClr val="F9CB9C"/>
                </a:highlight>
              </a:rPr>
              <a:t>Zurique, na Suíça</a:t>
            </a:r>
            <a:endParaRPr lang="pt-BR" dirty="0"/>
          </a:p>
        </p:txBody>
      </p:sp>
      <p:pic>
        <p:nvPicPr>
          <p:cNvPr id="16386" name="Picture 2" descr="Zurique, na SuÃ­Ã§a  (Foto: DivulgaÃ§Ã£o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163" y="881713"/>
            <a:ext cx="7407275" cy="491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64300" y="1963895"/>
            <a:ext cx="39811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 cidade pode ser facilmente percorrida a pé ou utilizando os dois modais mais comuns: ônibus e </a:t>
            </a:r>
            <a:r>
              <a:rPr lang="pt-BR" sz="2000" dirty="0" err="1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trams</a:t>
            </a:r>
            <a:r>
              <a:rPr lang="pt-BR" sz="200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 cada 300 metros é possível encontrar um ponto de ônibus ou de </a:t>
            </a:r>
            <a:r>
              <a:rPr lang="pt-BR" sz="2000" dirty="0" err="1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tram</a:t>
            </a:r>
            <a:r>
              <a:rPr lang="pt-BR" sz="200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.</a:t>
            </a:r>
            <a:endParaRPr lang="pt-BR" sz="20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latin typeface="+mn-lt"/>
            </a:endParaRPr>
          </a:p>
        </p:txBody>
      </p:sp>
      <p:sp>
        <p:nvSpPr>
          <p:cNvPr id="12" name="Shape 219"/>
          <p:cNvSpPr txBox="1"/>
          <p:nvPr/>
        </p:nvSpPr>
        <p:spPr>
          <a:xfrm>
            <a:off x="3874593" y="5392185"/>
            <a:ext cx="525957" cy="38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rgbClr val="666666"/>
                </a:solidFill>
              </a:rPr>
              <a:t>[22]</a:t>
            </a:r>
            <a:endParaRPr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02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/>
        </p:nvSpPr>
        <p:spPr>
          <a:xfrm>
            <a:off x="185738" y="138465"/>
            <a:ext cx="6436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>
                <a:solidFill>
                  <a:schemeClr val="dk1"/>
                </a:solidFill>
              </a:rPr>
              <a:t>Mobilidade Humana: Definição</a:t>
            </a:r>
            <a:endParaRPr sz="2300" b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</a:endParaRPr>
          </a:p>
        </p:txBody>
      </p:sp>
      <p:sp>
        <p:nvSpPr>
          <p:cNvPr id="134" name="Shape 134"/>
          <p:cNvSpPr txBox="1"/>
          <p:nvPr/>
        </p:nvSpPr>
        <p:spPr>
          <a:xfrm>
            <a:off x="871550" y="1028725"/>
            <a:ext cx="4443400" cy="4462800"/>
          </a:xfrm>
          <a:prstGeom prst="rect">
            <a:avLst/>
          </a:prstGeom>
          <a:noFill/>
          <a:ln w="76200" cap="flat" cmpd="sng">
            <a:solidFill>
              <a:srgbClr val="F9CB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dirty="0">
                <a:solidFill>
                  <a:srgbClr val="444444"/>
                </a:solidFill>
                <a:highlight>
                  <a:srgbClr val="FFFFFF"/>
                </a:highlight>
              </a:rPr>
              <a:t>Mobilidade urbana para as </a:t>
            </a:r>
            <a:r>
              <a:rPr lang="pt-BR" sz="3000" b="1" i="1" dirty="0">
                <a:solidFill>
                  <a:srgbClr val="434343"/>
                </a:solidFill>
                <a:highlight>
                  <a:srgbClr val="F9CB9C"/>
                </a:highlight>
              </a:rPr>
              <a:t>pessoas</a:t>
            </a:r>
            <a:endParaRPr sz="3000" b="1" i="1" dirty="0">
              <a:solidFill>
                <a:srgbClr val="434343"/>
              </a:solidFill>
              <a:highlight>
                <a:srgbClr val="F9CB9C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5" name="Shape 135"/>
          <p:cNvCxnSpPr/>
          <p:nvPr/>
        </p:nvCxnSpPr>
        <p:spPr>
          <a:xfrm rot="10800000" flipH="1">
            <a:off x="185738" y="700129"/>
            <a:ext cx="11558700" cy="19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145397" y="6376246"/>
            <a:ext cx="799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Shape 137" descr="Bildergebnis fÃ¼r emc ufs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6388" y="6075092"/>
            <a:ext cx="1301671" cy="668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Shape 138"/>
          <p:cNvCxnSpPr/>
          <p:nvPr/>
        </p:nvCxnSpPr>
        <p:spPr>
          <a:xfrm rot="10800000" flipH="1">
            <a:off x="185738" y="5890697"/>
            <a:ext cx="11544300" cy="5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9" name="Shape 139" descr="Bildergebnis fÃ¼r ufs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45907" y="5934429"/>
            <a:ext cx="820480" cy="80885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185738" y="6070595"/>
            <a:ext cx="962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Mobilidade Humana </a:t>
            </a:r>
            <a:endParaRPr/>
          </a:p>
        </p:txBody>
      </p:sp>
      <p:pic>
        <p:nvPicPr>
          <p:cNvPr id="141" name="Shape 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09650" y="1028725"/>
            <a:ext cx="3570245" cy="446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10479900" y="5126425"/>
            <a:ext cx="456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66666"/>
                </a:solidFill>
              </a:rPr>
              <a:t>[2]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/>
        </p:nvSpPr>
        <p:spPr>
          <a:xfrm>
            <a:off x="185738" y="138465"/>
            <a:ext cx="6436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dirty="0" smtClean="0">
                <a:solidFill>
                  <a:schemeClr val="dk1"/>
                </a:solidFill>
              </a:rPr>
              <a:t>Cidades Exemplo</a:t>
            </a:r>
            <a:endParaRPr sz="23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</a:endParaRPr>
          </a:p>
        </p:txBody>
      </p:sp>
      <p:cxnSp>
        <p:nvCxnSpPr>
          <p:cNvPr id="285" name="Shape 285"/>
          <p:cNvCxnSpPr/>
          <p:nvPr/>
        </p:nvCxnSpPr>
        <p:spPr>
          <a:xfrm rot="10800000" flipH="1">
            <a:off x="185738" y="700129"/>
            <a:ext cx="11558700" cy="19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6" name="Shape 286"/>
          <p:cNvSpPr txBox="1">
            <a:spLocks noGrp="1"/>
          </p:cNvSpPr>
          <p:nvPr>
            <p:ph type="sldNum" idx="12"/>
          </p:nvPr>
        </p:nvSpPr>
        <p:spPr>
          <a:xfrm>
            <a:off x="164300" y="6378185"/>
            <a:ext cx="945197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sz="1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Shape 287" descr="Bildergebnis fÃ¼r emc ufs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6388" y="6075092"/>
            <a:ext cx="1301671" cy="668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8" name="Shape 288"/>
          <p:cNvCxnSpPr/>
          <p:nvPr/>
        </p:nvCxnSpPr>
        <p:spPr>
          <a:xfrm rot="10800000" flipH="1">
            <a:off x="185738" y="5890697"/>
            <a:ext cx="11544300" cy="5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9" name="Shape 289" descr="Bildergebnis fÃ¼r ufs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45907" y="5934429"/>
            <a:ext cx="820480" cy="808856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/>
          <p:nvPr/>
        </p:nvSpPr>
        <p:spPr>
          <a:xfrm>
            <a:off x="185738" y="6070595"/>
            <a:ext cx="962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Mobilidade Humana </a:t>
            </a:r>
            <a:endParaRPr/>
          </a:p>
        </p:txBody>
      </p:sp>
      <p:sp>
        <p:nvSpPr>
          <p:cNvPr id="2" name="CaixaDeTexto 1"/>
          <p:cNvSpPr txBox="1"/>
          <p:nvPr/>
        </p:nvSpPr>
        <p:spPr>
          <a:xfrm>
            <a:off x="185738" y="914400"/>
            <a:ext cx="45958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i="1" dirty="0" smtClean="0">
                <a:solidFill>
                  <a:srgbClr val="434343"/>
                </a:solidFill>
                <a:highlight>
                  <a:srgbClr val="F9CB9C"/>
                </a:highlight>
              </a:rPr>
              <a:t>Londres, Reino Unido</a:t>
            </a:r>
            <a:endParaRPr lang="pt-BR" dirty="0"/>
          </a:p>
        </p:txBody>
      </p:sp>
      <p:pic>
        <p:nvPicPr>
          <p:cNvPr id="17410" name="Picture 2" descr="Londres, no Reino Unido (Foto: DivulgaÃ§Ã£o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986" y="881713"/>
            <a:ext cx="7373401" cy="491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64300" y="1797269"/>
            <a:ext cx="406247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É</a:t>
            </a:r>
            <a:r>
              <a:rPr lang="pt-BR" sz="200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pt-BR" sz="2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referência mundial por integrar metrô, trem, ônibus, bicicleta e </a:t>
            </a:r>
            <a:r>
              <a:rPr lang="pt-BR" sz="200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táxis;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O metrô de Londres tem mais de 400 quilômetros de </a:t>
            </a:r>
            <a:r>
              <a:rPr lang="pt-BR" sz="2000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extensão;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000" dirty="0" err="1"/>
              <a:t>Oyster</a:t>
            </a:r>
            <a:r>
              <a:rPr lang="pt-BR" sz="2000" dirty="0"/>
              <a:t> </a:t>
            </a:r>
            <a:r>
              <a:rPr lang="pt-BR" sz="2000" dirty="0" err="1" smtClean="0"/>
              <a:t>Card</a:t>
            </a:r>
            <a:r>
              <a:rPr lang="pt-BR" sz="2000" dirty="0" smtClean="0"/>
              <a:t>:  </a:t>
            </a:r>
            <a:r>
              <a:rPr lang="pt-BR" sz="2000" dirty="0"/>
              <a:t>sistema de bilhetagem </a:t>
            </a:r>
            <a:r>
              <a:rPr lang="pt-BR" sz="2000" dirty="0" smtClean="0"/>
              <a:t>eletrônica que </a:t>
            </a:r>
            <a:r>
              <a:rPr lang="pt-BR" sz="2000" dirty="0"/>
              <a:t>permite </a:t>
            </a:r>
            <a:r>
              <a:rPr lang="pt-BR" sz="2000" dirty="0" smtClean="0"/>
              <a:t>acesso aos </a:t>
            </a:r>
            <a:r>
              <a:rPr lang="pt-BR" sz="2000" dirty="0"/>
              <a:t>diferentes tipos de transporte com apenas um cartão.</a:t>
            </a:r>
            <a:endParaRPr lang="pt-BR" sz="200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 smtClean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latin typeface="+mn-lt"/>
            </a:endParaRPr>
          </a:p>
        </p:txBody>
      </p:sp>
      <p:sp>
        <p:nvSpPr>
          <p:cNvPr id="12" name="Shape 219"/>
          <p:cNvSpPr txBox="1"/>
          <p:nvPr/>
        </p:nvSpPr>
        <p:spPr>
          <a:xfrm>
            <a:off x="3969843" y="5392185"/>
            <a:ext cx="525957" cy="38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rgbClr val="666666"/>
                </a:solidFill>
              </a:rPr>
              <a:t>[22]</a:t>
            </a:r>
            <a:endParaRPr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64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85738" y="138465"/>
            <a:ext cx="6436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Migração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85738" y="1141834"/>
            <a:ext cx="116014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Migração é o deslocamento de indivíduos dentro de um espaço geográfico, de forma temporária ou permanente. Esses fluxos migratórios podem ser desencadeados por vários motivos: econômicos, culturais, religiosos, políticos e naturais (secas, terremotos, enchentes etc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Migração Internacional: </a:t>
            </a:r>
          </a:p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Emigração: saída do país de origem.</a:t>
            </a:r>
          </a:p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Imigração: entrada no país de destino.</a:t>
            </a:r>
          </a:p>
          <a:p>
            <a:pPr algn="just"/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185738" y="700086"/>
            <a:ext cx="11558587" cy="192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185738" y="6370019"/>
            <a:ext cx="926166" cy="365125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24D2A2FF-48A9-4A05-BAF0-9E4EF7D737C2}" type="slidenum">
              <a:rPr lang="en-US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fld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Bildergebnis fÃ¼r emc ufs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388" y="6075092"/>
            <a:ext cx="1301671" cy="66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ector reto 17"/>
          <p:cNvCxnSpPr/>
          <p:nvPr/>
        </p:nvCxnSpPr>
        <p:spPr>
          <a:xfrm flipV="1">
            <a:off x="185738" y="5890656"/>
            <a:ext cx="11544300" cy="54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Bildergebnis fÃ¼r ufs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907" y="5934429"/>
            <a:ext cx="820480" cy="80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185738" y="6070595"/>
            <a:ext cx="9628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Mobilidade Humana 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0" y="342639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Quais os impactos econômicos e sociais da migração?</a:t>
            </a:r>
          </a:p>
        </p:txBody>
      </p:sp>
      <p:pic>
        <p:nvPicPr>
          <p:cNvPr id="1028" name="Picture 4" descr="Bildergebnis fÃ¼r immigration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4042181"/>
            <a:ext cx="1803660" cy="156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hape 277"/>
          <p:cNvSpPr txBox="1"/>
          <p:nvPr/>
        </p:nvSpPr>
        <p:spPr>
          <a:xfrm>
            <a:off x="6556373" y="5367613"/>
            <a:ext cx="638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rgbClr val="666666"/>
                </a:solidFill>
              </a:rPr>
              <a:t>[23]</a:t>
            </a:r>
            <a:endParaRPr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6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85738" y="138465"/>
            <a:ext cx="6436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Migração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85738" y="1141834"/>
            <a:ext cx="11601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Relatório do departamento de questões econômicas e sociais da ONU em 2015: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185738" y="700086"/>
            <a:ext cx="11558587" cy="192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145397" y="6376246"/>
            <a:ext cx="926166" cy="365125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24D2A2FF-48A9-4A05-BAF0-9E4EF7D737C2}" type="slidenum">
              <a:rPr lang="en-US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fld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Bildergebnis fÃ¼r emc ufs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388" y="6075092"/>
            <a:ext cx="1301671" cy="66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ector reto 17"/>
          <p:cNvCxnSpPr/>
          <p:nvPr/>
        </p:nvCxnSpPr>
        <p:spPr>
          <a:xfrm flipV="1">
            <a:off x="185738" y="5890656"/>
            <a:ext cx="11544300" cy="54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Bildergebnis fÃ¼r ufs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907" y="5934429"/>
            <a:ext cx="820480" cy="80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185738" y="6070595"/>
            <a:ext cx="9628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Mobilidade Humana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858758"/>
              </p:ext>
            </p:extLst>
          </p:nvPr>
        </p:nvGraphicFramePr>
        <p:xfrm>
          <a:off x="485774" y="2146541"/>
          <a:ext cx="10687051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026"/>
                <a:gridCol w="3227760"/>
                <a:gridCol w="2754241"/>
                <a:gridCol w="29150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i="1" u="none" strike="noStrike" cap="none" dirty="0" smtClean="0">
                          <a:solidFill>
                            <a:srgbClr val="434343"/>
                          </a:solidFill>
                          <a:highlight>
                            <a:srgbClr val="F9CB9C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Ranking</a:t>
                      </a:r>
                      <a:endParaRPr lang="en-US" sz="2000" b="1" i="1" u="none" strike="noStrike" cap="none" dirty="0">
                        <a:solidFill>
                          <a:srgbClr val="434343"/>
                        </a:solidFill>
                        <a:highlight>
                          <a:srgbClr val="F9CB9C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i="1" u="none" strike="noStrike" cap="none" dirty="0" smtClean="0">
                          <a:solidFill>
                            <a:srgbClr val="434343"/>
                          </a:solidFill>
                          <a:highlight>
                            <a:srgbClr val="F9CB9C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País</a:t>
                      </a:r>
                      <a:endParaRPr lang="en-US" sz="2000" b="1" i="1" u="none" strike="noStrike" cap="none" dirty="0">
                        <a:solidFill>
                          <a:srgbClr val="434343"/>
                        </a:solidFill>
                        <a:highlight>
                          <a:srgbClr val="F9CB9C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i="1" u="none" strike="noStrike" cap="non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highlight>
                            <a:srgbClr val="F9CB9C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Total de Imigrantes</a:t>
                      </a:r>
                      <a:endParaRPr lang="en-US" sz="2000" b="1" i="1" u="none" strike="noStrike" cap="none" dirty="0">
                        <a:solidFill>
                          <a:schemeClr val="accent3">
                            <a:lumMod val="50000"/>
                          </a:schemeClr>
                        </a:solidFill>
                        <a:highlight>
                          <a:srgbClr val="F9CB9C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i="1" u="none" strike="noStrike" cap="none" dirty="0" smtClean="0">
                          <a:solidFill>
                            <a:srgbClr val="434343"/>
                          </a:solidFill>
                          <a:highlight>
                            <a:srgbClr val="F9CB9C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Porcentagem (%)</a:t>
                      </a:r>
                      <a:endParaRPr lang="en-US" sz="2000" b="1" i="1" u="none" strike="noStrike" cap="none" dirty="0">
                        <a:solidFill>
                          <a:srgbClr val="434343"/>
                        </a:solidFill>
                        <a:highlight>
                          <a:srgbClr val="F9CB9C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Estados Unidos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46.627.102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14,3%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Alemanha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12.005.690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14,9%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Rússia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11.643.276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7,7%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Arábia Saudita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10.185.945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31,4%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Reino Unido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8.543.120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13,2%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Brasil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713.568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0,35%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358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85738" y="138465"/>
            <a:ext cx="6436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Migração forçada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85738" y="1141834"/>
            <a:ext cx="11601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Relatório da agência de estudos sobre refugiados da ONU em 2016: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185738" y="700086"/>
            <a:ext cx="11558587" cy="192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145396" y="6376246"/>
            <a:ext cx="883303" cy="365125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24D2A2FF-48A9-4A05-BAF0-9E4EF7D737C2}" type="slidenum">
              <a:rPr lang="en-US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fld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Bildergebnis fÃ¼r emc ufs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388" y="6075092"/>
            <a:ext cx="1301671" cy="66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ector reto 17"/>
          <p:cNvCxnSpPr/>
          <p:nvPr/>
        </p:nvCxnSpPr>
        <p:spPr>
          <a:xfrm flipV="1">
            <a:off x="185738" y="5890656"/>
            <a:ext cx="11544300" cy="54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Bildergebnis fÃ¼r ufs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907" y="5934429"/>
            <a:ext cx="820480" cy="80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185738" y="6070595"/>
            <a:ext cx="9628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Mobilidade Humana 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545304" y="1895115"/>
            <a:ext cx="3591099" cy="1254293"/>
            <a:chOff x="565265" y="1788165"/>
            <a:chExt cx="3591099" cy="125429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" name="Retângulo 3"/>
            <p:cNvSpPr/>
            <p:nvPr/>
          </p:nvSpPr>
          <p:spPr>
            <a:xfrm>
              <a:off x="565265" y="1788165"/>
              <a:ext cx="3591099" cy="12542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5400" b="1" dirty="0" smtClean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65,6</a:t>
              </a:r>
              <a:endParaRPr lang="en-US" sz="5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2128058" y="2014136"/>
              <a:ext cx="2028306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pt-BR" sz="1600" dirty="0" smtClean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Milhões que tiveram de se </a:t>
              </a:r>
              <a:r>
                <a:rPr lang="pt-BR" sz="1600" b="1" dirty="0" smtClean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deslocar forçadamente</a:t>
              </a:r>
              <a:endParaRPr lang="en-US" sz="1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Seta para a direita 9"/>
          <p:cNvSpPr/>
          <p:nvPr/>
        </p:nvSpPr>
        <p:spPr>
          <a:xfrm>
            <a:off x="4687439" y="2305515"/>
            <a:ext cx="2598048" cy="486946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ixaDeTexto 20"/>
          <p:cNvSpPr txBox="1"/>
          <p:nvPr/>
        </p:nvSpPr>
        <p:spPr>
          <a:xfrm>
            <a:off x="7663770" y="1921668"/>
            <a:ext cx="3282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 de perseguições, conflitos, violência ou violação de direitos humanos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545304" y="3595511"/>
            <a:ext cx="109927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Aumento de 300.000 pessoas em relação ao ano de 2015.</a:t>
            </a:r>
          </a:p>
          <a:p>
            <a:pPr marL="285750" indent="-285750">
              <a:buFontTx/>
              <a:buChar char="-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51% são menores de 18 anos.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16 milhões são considerados refugiados e 55% destes vêm de apenas 3 países: Síria, Afeganistão e Sudão do Sul. </a:t>
            </a:r>
          </a:p>
          <a:p>
            <a:pPr marL="285750" indent="-285750">
              <a:buFontTx/>
              <a:buChar char="-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Os três países que mais acolheram refugiados no ano de 2016 foram: Turquia, Paquistão e o Líbano. Cada um com uma média de 1,7 milhões. </a:t>
            </a:r>
          </a:p>
        </p:txBody>
      </p:sp>
    </p:spTree>
    <p:extLst>
      <p:ext uri="{BB962C8B-B14F-4D97-AF65-F5344CB8AC3E}">
        <p14:creationId xmlns:p14="http://schemas.microsoft.com/office/powerpoint/2010/main" val="178047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85738" y="138465"/>
            <a:ext cx="6436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Migração não-forçada</a:t>
            </a: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185738" y="700086"/>
            <a:ext cx="11558587" cy="192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145396" y="6376246"/>
            <a:ext cx="883303" cy="365125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24D2A2FF-48A9-4A05-BAF0-9E4EF7D737C2}" type="slidenum">
              <a:rPr lang="en-US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fld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Bildergebnis fÃ¼r emc ufs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388" y="6075092"/>
            <a:ext cx="1301671" cy="66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ector reto 17"/>
          <p:cNvCxnSpPr/>
          <p:nvPr/>
        </p:nvCxnSpPr>
        <p:spPr>
          <a:xfrm flipV="1">
            <a:off x="185738" y="5890656"/>
            <a:ext cx="11544300" cy="54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Bildergebnis fÃ¼r ufs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907" y="5934429"/>
            <a:ext cx="820480" cy="80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185738" y="6070595"/>
            <a:ext cx="9628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Mobilidade Humana 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185738" y="1141834"/>
            <a:ext cx="11601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Relatório do departamento de questões econômicas e sociais da ONU em 2013: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upload.wikimedia.org/wikipedia/commons/thumb/b/bf/Net_Migration_Rate.svg/1035px-Net_Migration_Rate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513" y="1774451"/>
            <a:ext cx="6692525" cy="343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o 13"/>
          <p:cNvGrpSpPr/>
          <p:nvPr/>
        </p:nvGrpSpPr>
        <p:grpSpPr>
          <a:xfrm>
            <a:off x="545304" y="2858690"/>
            <a:ext cx="3591099" cy="1254293"/>
            <a:chOff x="565265" y="1788165"/>
            <a:chExt cx="3591099" cy="125429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5" name="Retângulo 14"/>
            <p:cNvSpPr/>
            <p:nvPr/>
          </p:nvSpPr>
          <p:spPr>
            <a:xfrm>
              <a:off x="565265" y="1788165"/>
              <a:ext cx="3591099" cy="12542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5400" b="1" dirty="0" smtClean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257</a:t>
              </a:r>
              <a:endParaRPr lang="en-US" sz="5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2128058" y="1919729"/>
              <a:ext cx="2028306" cy="10772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pt-BR" sz="1600" dirty="0" smtClean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Milhões de </a:t>
              </a:r>
              <a:r>
                <a:rPr lang="pt-BR" sz="1600" b="1" dirty="0" smtClean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imigrantes internacionais</a:t>
              </a:r>
              <a:r>
                <a:rPr lang="pt-BR" sz="1600" dirty="0" smtClean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no mundo</a:t>
              </a:r>
              <a:endParaRPr lang="en-US" sz="1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Shape 277"/>
          <p:cNvSpPr txBox="1"/>
          <p:nvPr/>
        </p:nvSpPr>
        <p:spPr>
          <a:xfrm>
            <a:off x="6556373" y="5367613"/>
            <a:ext cx="638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rgbClr val="666666"/>
                </a:solidFill>
              </a:rPr>
              <a:t>[24]</a:t>
            </a:r>
            <a:endParaRPr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88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85738" y="138465"/>
            <a:ext cx="6436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Migração não-forçada</a:t>
            </a: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185738" y="700086"/>
            <a:ext cx="11558587" cy="192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145396" y="6376246"/>
            <a:ext cx="883304" cy="365125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24D2A2FF-48A9-4A05-BAF0-9E4EF7D737C2}" type="slidenum">
              <a:rPr lang="en-US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fld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Bildergebnis fÃ¼r emc ufs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388" y="6075092"/>
            <a:ext cx="1301671" cy="66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ector reto 17"/>
          <p:cNvCxnSpPr/>
          <p:nvPr/>
        </p:nvCxnSpPr>
        <p:spPr>
          <a:xfrm flipV="1">
            <a:off x="185738" y="5890656"/>
            <a:ext cx="11544300" cy="54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Bildergebnis fÃ¼r ufs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907" y="5934429"/>
            <a:ext cx="820480" cy="80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185738" y="6070595"/>
            <a:ext cx="9628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Mobilidade Humana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5938" y="1788165"/>
            <a:ext cx="6134100" cy="3419475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185738" y="1141834"/>
            <a:ext cx="11601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Relatório do departamento de questões econômicas e sociais da ONU em 2013: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185738" y="1859400"/>
            <a:ext cx="45420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 ano de 2013, calculou-se que quase 26 milhões de cidadãos da América Latina viviam em países da OCDE.</a:t>
            </a:r>
          </a:p>
          <a:p>
            <a:pPr marL="285750" indent="-285750">
              <a:buFontTx/>
              <a:buChar char="-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92% dos cidadãos altamente qualificados da Guiana residiam fora do país naquele ano.  </a:t>
            </a:r>
          </a:p>
          <a:p>
            <a:pPr marL="285750" indent="-285750">
              <a:buFontTx/>
              <a:buChar char="-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267.000 brasileiros com formação superior moravam fora do país.</a:t>
            </a:r>
          </a:p>
        </p:txBody>
      </p:sp>
      <p:sp>
        <p:nvSpPr>
          <p:cNvPr id="14" name="Shape 277"/>
          <p:cNvSpPr txBox="1"/>
          <p:nvPr/>
        </p:nvSpPr>
        <p:spPr>
          <a:xfrm>
            <a:off x="6556373" y="5367613"/>
            <a:ext cx="638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rgbClr val="666666"/>
                </a:solidFill>
              </a:rPr>
              <a:t>[25]</a:t>
            </a:r>
            <a:endParaRPr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11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85738" y="138465"/>
            <a:ext cx="68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Migração: Consequências Econômicas</a:t>
            </a: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185738" y="700086"/>
            <a:ext cx="11558587" cy="192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145397" y="6376246"/>
            <a:ext cx="911878" cy="365125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24D2A2FF-48A9-4A05-BAF0-9E4EF7D737C2}" type="slidenum">
              <a:rPr lang="en-US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fld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Bildergebnis fÃ¼r emc ufs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388" y="6075092"/>
            <a:ext cx="1301671" cy="66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ector reto 17"/>
          <p:cNvCxnSpPr/>
          <p:nvPr/>
        </p:nvCxnSpPr>
        <p:spPr>
          <a:xfrm flipV="1">
            <a:off x="185738" y="5890656"/>
            <a:ext cx="11544300" cy="54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Bildergebnis fÃ¼r ufs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907" y="5934429"/>
            <a:ext cx="820480" cy="80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185738" y="6070595"/>
            <a:ext cx="9628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Mobilidade Humana 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185737" y="1024980"/>
            <a:ext cx="1158064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É quase consenso entre os economistas que, apesar de controversa politicamente, a migração é extremamente positiva sob a ótica econômica.</a:t>
            </a:r>
          </a:p>
          <a:p>
            <a:pPr algn="just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Trabalhadores pouco qualificados: beneficiam o país de destino no longo prazo, através do 	aumento da renda nacional.</a:t>
            </a: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Trabalhadores qualificados: trazem novos talentos e experiências que aumentam a 	produtividade dos empregos existentes. 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934047" y="3794617"/>
            <a:ext cx="10011860" cy="7710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Pesquisa em Economia e Econometria de Bruxelas: 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Investimentos em integração dos imigrantes beneficiarão economias europeias.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13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391" y="555606"/>
            <a:ext cx="7922809" cy="5667740"/>
          </a:xfrm>
          <a:prstGeom prst="rect">
            <a:avLst/>
          </a:prstGeom>
        </p:spPr>
      </p:pic>
      <p:sp>
        <p:nvSpPr>
          <p:cNvPr id="6" name="Shape 277"/>
          <p:cNvSpPr txBox="1"/>
          <p:nvPr/>
        </p:nvSpPr>
        <p:spPr>
          <a:xfrm>
            <a:off x="5701445" y="6223346"/>
            <a:ext cx="638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rgbClr val="666666"/>
                </a:solidFill>
              </a:rPr>
              <a:t>[26]</a:t>
            </a:r>
            <a:endParaRPr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84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85738" y="138465"/>
            <a:ext cx="68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Migração: Consequências Econômicas</a:t>
            </a: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185738" y="700086"/>
            <a:ext cx="11558587" cy="192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145397" y="6378372"/>
            <a:ext cx="968508" cy="362999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24D2A2FF-48A9-4A05-BAF0-9E4EF7D737C2}" type="slidenum">
              <a:rPr lang="en-US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fld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Bildergebnis fÃ¼r emc ufs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388" y="6075092"/>
            <a:ext cx="1301671" cy="66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ector reto 17"/>
          <p:cNvCxnSpPr/>
          <p:nvPr/>
        </p:nvCxnSpPr>
        <p:spPr>
          <a:xfrm flipV="1">
            <a:off x="185738" y="5890656"/>
            <a:ext cx="11544300" cy="54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Bildergebnis fÃ¼r ufs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907" y="5934429"/>
            <a:ext cx="820480" cy="80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185738" y="6070595"/>
            <a:ext cx="9628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Mobilidade Humana 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185737" y="1024980"/>
            <a:ext cx="1158064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É quase consenso entre os economistas que, apesar de controversa politicamente, a migração é bastante positiva sob a ótica econômica.</a:t>
            </a:r>
          </a:p>
          <a:p>
            <a:pPr algn="just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Trabalhadores pouco qualificados: beneficiam o país de destino no longo prazo, através do 	aumento da renda nacional.</a:t>
            </a: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Trabalhadores qualificados: trazem novos talentos e experiências que aumentam a 	produtividade dos empregos existentes. 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934047" y="3794617"/>
            <a:ext cx="10011860" cy="7710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Pesquisa em Economia e Econometria de Bruxelas: 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Investimentos em integração dos imigrantes beneficiarão economias europeias.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934047" y="4907924"/>
            <a:ext cx="10011860" cy="7977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Week </a:t>
            </a:r>
            <a:r>
              <a:rPr lang="pt-BR" sz="2000" b="1" i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presença de imigrantes nos EUA contribui com U$ 1,6 trilhões todos os anos.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03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85738" y="138465"/>
            <a:ext cx="68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Migração: Consequências Econômicas</a:t>
            </a: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185738" y="700086"/>
            <a:ext cx="11558587" cy="192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145397" y="6378372"/>
            <a:ext cx="968508" cy="362999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24D2A2FF-48A9-4A05-BAF0-9E4EF7D737C2}" type="slidenum">
              <a:rPr lang="en-US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fld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Bildergebnis fÃ¼r emc ufs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388" y="6075092"/>
            <a:ext cx="1301671" cy="66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ector reto 17"/>
          <p:cNvCxnSpPr/>
          <p:nvPr/>
        </p:nvCxnSpPr>
        <p:spPr>
          <a:xfrm flipV="1">
            <a:off x="185738" y="5890656"/>
            <a:ext cx="11544300" cy="54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Bildergebnis fÃ¼r ufs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907" y="5934429"/>
            <a:ext cx="820480" cy="80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185738" y="6070595"/>
            <a:ext cx="9628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Mobilidade Humana 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185737" y="1024980"/>
            <a:ext cx="11580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Exemplo: Tratado de Recrutamento entre Alemanha e Turquia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://www.bbc.co.uk/staticarchive/a58da36a0f3ccfb13f4e25a4dd4d5c0a681cb90b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1679201"/>
            <a:ext cx="520065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185737" y="1679201"/>
            <a:ext cx="50845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Assinado em 30 de Outubro de 1961.</a:t>
            </a:r>
          </a:p>
          <a:p>
            <a:pPr marL="285750" indent="-285750">
              <a:buFontTx/>
              <a:buChar char="-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Auxílio na reconstrução da economia alemã.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277"/>
          <p:cNvSpPr txBox="1"/>
          <p:nvPr/>
        </p:nvSpPr>
        <p:spPr>
          <a:xfrm>
            <a:off x="7873145" y="5367613"/>
            <a:ext cx="638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rgbClr val="666666"/>
                </a:solidFill>
              </a:rPr>
              <a:t>[27]</a:t>
            </a:r>
            <a:endParaRPr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97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/>
        </p:nvSpPr>
        <p:spPr>
          <a:xfrm>
            <a:off x="185738" y="138465"/>
            <a:ext cx="6436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dirty="0">
                <a:solidFill>
                  <a:schemeClr val="dk1"/>
                </a:solidFill>
              </a:rPr>
              <a:t>Mobilidade Humana: Definição</a:t>
            </a:r>
            <a:endParaRPr sz="23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</a:endParaRPr>
          </a:p>
        </p:txBody>
      </p:sp>
      <p:sp>
        <p:nvSpPr>
          <p:cNvPr id="134" name="Shape 134"/>
          <p:cNvSpPr txBox="1"/>
          <p:nvPr/>
        </p:nvSpPr>
        <p:spPr>
          <a:xfrm>
            <a:off x="2648576" y="1809750"/>
            <a:ext cx="6881800" cy="2686050"/>
          </a:xfrm>
          <a:prstGeom prst="rect">
            <a:avLst/>
          </a:prstGeom>
          <a:noFill/>
          <a:ln w="76200" cap="flat" cmpd="sng">
            <a:solidFill>
              <a:srgbClr val="F9CB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3000" dirty="0">
                <a:solidFill>
                  <a:srgbClr val="444444"/>
                </a:solidFill>
                <a:highlight>
                  <a:srgbClr val="FFFFFF"/>
                </a:highlight>
              </a:rPr>
              <a:t>Mobilidade </a:t>
            </a:r>
            <a:r>
              <a:rPr lang="pt-BR" sz="3000" b="1" i="1" dirty="0" smtClean="0">
                <a:solidFill>
                  <a:srgbClr val="434343"/>
                </a:solidFill>
                <a:highlight>
                  <a:srgbClr val="F9CB9C"/>
                </a:highlight>
              </a:rPr>
              <a:t>urbana</a:t>
            </a:r>
            <a:endParaRPr lang="pt-BR" sz="3000" dirty="0" smtClean="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dirty="0" smtClean="0">
                <a:solidFill>
                  <a:srgbClr val="444444"/>
                </a:solidFill>
                <a:highlight>
                  <a:srgbClr val="FFFFFF"/>
                </a:highlight>
              </a:rPr>
              <a:t>Mobilidade </a:t>
            </a:r>
            <a:r>
              <a:rPr lang="pt-BR" sz="3000" b="1" i="1" dirty="0" smtClean="0">
                <a:solidFill>
                  <a:srgbClr val="434343"/>
                </a:solidFill>
                <a:highlight>
                  <a:srgbClr val="F9CB9C"/>
                </a:highlight>
              </a:rPr>
              <a:t>entre regiões</a:t>
            </a:r>
          </a:p>
          <a:p>
            <a:pPr lvl="0" algn="ctr">
              <a:lnSpc>
                <a:spcPct val="150000"/>
              </a:lnSpc>
            </a:pPr>
            <a:r>
              <a:rPr lang="pt-BR" sz="3000" dirty="0" smtClean="0">
                <a:solidFill>
                  <a:srgbClr val="444444"/>
                </a:solidFill>
                <a:highlight>
                  <a:srgbClr val="FFFFFF"/>
                </a:highlight>
              </a:rPr>
              <a:t>Movimentos</a:t>
            </a:r>
            <a:r>
              <a:rPr lang="pt-BR" sz="3000" b="1" i="1" dirty="0" smtClean="0">
                <a:solidFill>
                  <a:srgbClr val="444444"/>
                </a:solidFill>
                <a:highlight>
                  <a:srgbClr val="FFFFFF"/>
                </a:highlight>
              </a:rPr>
              <a:t> </a:t>
            </a:r>
            <a:r>
              <a:rPr lang="pt-BR" sz="3000" b="1" i="1" dirty="0" smtClean="0">
                <a:solidFill>
                  <a:srgbClr val="434343"/>
                </a:solidFill>
                <a:highlight>
                  <a:srgbClr val="F9CB9C"/>
                </a:highlight>
              </a:rPr>
              <a:t>migratórios</a:t>
            </a:r>
            <a:endParaRPr lang="pt-BR" sz="3000" b="1" i="1" dirty="0">
              <a:solidFill>
                <a:srgbClr val="434343"/>
              </a:solidFill>
              <a:highlight>
                <a:srgbClr val="F9CB9C"/>
              </a:highlight>
            </a:endParaRPr>
          </a:p>
        </p:txBody>
      </p:sp>
      <p:cxnSp>
        <p:nvCxnSpPr>
          <p:cNvPr id="135" name="Shape 135"/>
          <p:cNvCxnSpPr/>
          <p:nvPr/>
        </p:nvCxnSpPr>
        <p:spPr>
          <a:xfrm rot="10800000" flipH="1">
            <a:off x="185738" y="700129"/>
            <a:ext cx="11558700" cy="19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145397" y="6376246"/>
            <a:ext cx="799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Shape 137" descr="Bildergebnis fÃ¼r emc ufs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6388" y="6075092"/>
            <a:ext cx="1301671" cy="668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Shape 138"/>
          <p:cNvCxnSpPr/>
          <p:nvPr/>
        </p:nvCxnSpPr>
        <p:spPr>
          <a:xfrm rot="10800000" flipH="1">
            <a:off x="185738" y="5890697"/>
            <a:ext cx="11544300" cy="5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9" name="Shape 139" descr="Bildergebnis fÃ¼r ufs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45907" y="5934429"/>
            <a:ext cx="820480" cy="80885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185738" y="6070595"/>
            <a:ext cx="962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Mobilidade Humana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0499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85738" y="138465"/>
            <a:ext cx="68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Migração: Consequências Econômicas</a:t>
            </a: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185738" y="700086"/>
            <a:ext cx="11558587" cy="192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145397" y="6378372"/>
            <a:ext cx="968508" cy="362999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24D2A2FF-48A9-4A05-BAF0-9E4EF7D737C2}" type="slidenum">
              <a:rPr lang="en-US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fld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Bildergebnis fÃ¼r emc ufs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388" y="6075092"/>
            <a:ext cx="1301671" cy="66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ector reto 17"/>
          <p:cNvCxnSpPr/>
          <p:nvPr/>
        </p:nvCxnSpPr>
        <p:spPr>
          <a:xfrm flipV="1">
            <a:off x="185738" y="5890656"/>
            <a:ext cx="11544300" cy="54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Bildergebnis fÃ¼r ufs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907" y="5934429"/>
            <a:ext cx="820480" cy="80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185738" y="6070595"/>
            <a:ext cx="9628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Mobilidade Humana 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185737" y="1024980"/>
            <a:ext cx="11580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Exemplo: Tratado de Recrutamento entre Alemanha e Turquia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85737" y="1679201"/>
            <a:ext cx="541532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Assinado em 30 de Outubro de 1961.</a:t>
            </a:r>
          </a:p>
          <a:p>
            <a:pPr marL="285750" indent="-285750">
              <a:buFontTx/>
              <a:buChar char="-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Auxílio na reconstrução da economia alemã.</a:t>
            </a:r>
          </a:p>
          <a:p>
            <a:pPr marL="285750" indent="-285750">
              <a:buFontTx/>
              <a:buChar char="-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Cerca de 80.000 turcos foram designados para trabalhar temporariamente no país.</a:t>
            </a:r>
          </a:p>
          <a:p>
            <a:pPr marL="285750" indent="-285750">
              <a:buFontTx/>
              <a:buChar char="-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Neste mesmo período, a Alemanha vivenciou o chamado “Milagre Econômico”.</a:t>
            </a:r>
          </a:p>
          <a:p>
            <a:pPr marL="285750" indent="-285750">
              <a:buFontTx/>
              <a:buChar char="-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Grande parte dos trabalhadores temporários permaneceu no país.</a:t>
            </a:r>
          </a:p>
          <a:p>
            <a:pPr marL="285750" indent="-285750">
              <a:buFontTx/>
              <a:buChar char="-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50" name="Picture 6" descr="Bildergebnis fÃ¼r gastarbeiter in deutschla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08" y="1771199"/>
            <a:ext cx="5947477" cy="334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hape 277"/>
          <p:cNvSpPr txBox="1"/>
          <p:nvPr/>
        </p:nvSpPr>
        <p:spPr>
          <a:xfrm>
            <a:off x="7954133" y="5160643"/>
            <a:ext cx="638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rgbClr val="666666"/>
                </a:solidFill>
              </a:rPr>
              <a:t>[28]</a:t>
            </a:r>
            <a:endParaRPr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66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85738" y="138465"/>
            <a:ext cx="68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Migração: Consequências Sociais</a:t>
            </a: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185738" y="700086"/>
            <a:ext cx="11558587" cy="192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145396" y="6378372"/>
            <a:ext cx="902007" cy="362999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24D2A2FF-48A9-4A05-BAF0-9E4EF7D737C2}" type="slidenum">
              <a:rPr lang="en-US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fld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Bildergebnis fÃ¼r emc ufs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388" y="6075092"/>
            <a:ext cx="1301671" cy="66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ector reto 17"/>
          <p:cNvCxnSpPr/>
          <p:nvPr/>
        </p:nvCxnSpPr>
        <p:spPr>
          <a:xfrm flipV="1">
            <a:off x="185738" y="5890656"/>
            <a:ext cx="11544300" cy="54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Bildergebnis fÃ¼r ufs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907" y="5934429"/>
            <a:ext cx="820480" cy="80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185738" y="6070595"/>
            <a:ext cx="9628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Mobilidade Humana 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85737" y="2177935"/>
            <a:ext cx="3942402" cy="8000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Movimentos Políticos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85737" y="1024980"/>
            <a:ext cx="11580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Entre os impactos sociais mais conhecidos, estão: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39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A2FF-48A9-4A05-BAF0-9E4EF7D737C2}" type="slidenum">
              <a:rPr lang="en-US" smtClean="0"/>
              <a:t>42</a:t>
            </a:fld>
            <a:endParaRPr lang="en-US"/>
          </a:p>
        </p:txBody>
      </p:sp>
      <p:pic>
        <p:nvPicPr>
          <p:cNvPr id="15362" name="Picture 2" descr="Bildergebnis fÃ¼r af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3461"/>
            <a:ext cx="12192000" cy="812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70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ildergebnis fÃ¼r af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27" y="847897"/>
            <a:ext cx="11083640" cy="510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hape 277"/>
          <p:cNvSpPr txBox="1"/>
          <p:nvPr/>
        </p:nvSpPr>
        <p:spPr>
          <a:xfrm>
            <a:off x="11746367" y="6492900"/>
            <a:ext cx="638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rgbClr val="666666"/>
                </a:solidFill>
              </a:rPr>
              <a:t>[29]</a:t>
            </a:r>
            <a:endParaRPr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48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Bild kÃ¶nnte enthalten: eine oder mehrere Personen, Ozean, Text und Wass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95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hape 277"/>
          <p:cNvSpPr txBox="1"/>
          <p:nvPr/>
        </p:nvSpPr>
        <p:spPr>
          <a:xfrm>
            <a:off x="11746367" y="6492900"/>
            <a:ext cx="638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rgbClr val="666666"/>
                </a:solidFill>
              </a:rPr>
              <a:t>[30]</a:t>
            </a:r>
            <a:endParaRPr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3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642" y="1047405"/>
            <a:ext cx="9256638" cy="4809548"/>
          </a:xfrm>
          <a:prstGeom prst="rect">
            <a:avLst/>
          </a:prstGeom>
        </p:spPr>
      </p:pic>
      <p:sp>
        <p:nvSpPr>
          <p:cNvPr id="3" name="Shape 277"/>
          <p:cNvSpPr txBox="1"/>
          <p:nvPr/>
        </p:nvSpPr>
        <p:spPr>
          <a:xfrm>
            <a:off x="11746367" y="6492900"/>
            <a:ext cx="638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rgbClr val="666666"/>
                </a:solidFill>
              </a:rPr>
              <a:t>[31]</a:t>
            </a:r>
            <a:endParaRPr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2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85738" y="138465"/>
            <a:ext cx="68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Migração: Consequências Sociais</a:t>
            </a: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185738" y="700086"/>
            <a:ext cx="11558587" cy="192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145396" y="6378372"/>
            <a:ext cx="902007" cy="362999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24D2A2FF-48A9-4A05-BAF0-9E4EF7D737C2}" type="slidenum">
              <a:rPr lang="en-US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fld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Bildergebnis fÃ¼r emc ufs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388" y="6075092"/>
            <a:ext cx="1301671" cy="66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ector reto 17"/>
          <p:cNvCxnSpPr/>
          <p:nvPr/>
        </p:nvCxnSpPr>
        <p:spPr>
          <a:xfrm flipV="1">
            <a:off x="185738" y="5890656"/>
            <a:ext cx="11544300" cy="54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Bildergebnis fÃ¼r ufs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907" y="5934429"/>
            <a:ext cx="820480" cy="80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185738" y="6070595"/>
            <a:ext cx="9628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Mobilidade Humana 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85737" y="2177935"/>
            <a:ext cx="3942402" cy="8000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Movimentos Políticos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85737" y="3410333"/>
            <a:ext cx="3942402" cy="8000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Desigualdade Social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85737" y="1024980"/>
            <a:ext cx="11580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Entre os impactos sociais mais conhecidos, estão: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85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85738" y="138465"/>
            <a:ext cx="68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Migração: Consequências Sociais</a:t>
            </a: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185738" y="700086"/>
            <a:ext cx="11558587" cy="192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145396" y="6378372"/>
            <a:ext cx="902007" cy="362999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24D2A2FF-48A9-4A05-BAF0-9E4EF7D737C2}" type="slidenum">
              <a:rPr lang="en-US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fld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Bildergebnis fÃ¼r emc ufs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388" y="6075092"/>
            <a:ext cx="1301671" cy="66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ector reto 17"/>
          <p:cNvCxnSpPr/>
          <p:nvPr/>
        </p:nvCxnSpPr>
        <p:spPr>
          <a:xfrm flipV="1">
            <a:off x="185738" y="5890656"/>
            <a:ext cx="11544300" cy="54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Bildergebnis fÃ¼r ufs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907" y="5934429"/>
            <a:ext cx="820480" cy="80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185738" y="6070595"/>
            <a:ext cx="9628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Mobilidade Humana 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85737" y="2177935"/>
            <a:ext cx="3942402" cy="8000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Movimentos Políticos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85737" y="3410333"/>
            <a:ext cx="3942402" cy="8000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Desigualdade Social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85737" y="4642731"/>
            <a:ext cx="3942402" cy="8000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Sociedades Paralelas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85737" y="1024980"/>
            <a:ext cx="11580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Entre os impactos sociais mais conhecidos, estão: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16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Bildergebnis fÃ¼r ghettos deutsch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97" y="0"/>
            <a:ext cx="10108277" cy="988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hape 277"/>
          <p:cNvSpPr txBox="1"/>
          <p:nvPr/>
        </p:nvSpPr>
        <p:spPr>
          <a:xfrm>
            <a:off x="11553300" y="0"/>
            <a:ext cx="638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rgbClr val="666666"/>
                </a:solidFill>
              </a:rPr>
              <a:t>[32]</a:t>
            </a:r>
            <a:endParaRPr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56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85738" y="138465"/>
            <a:ext cx="68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Migração: Consequências Sociais</a:t>
            </a: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185738" y="700086"/>
            <a:ext cx="11558587" cy="192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145396" y="6378372"/>
            <a:ext cx="902007" cy="362999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24D2A2FF-48A9-4A05-BAF0-9E4EF7D737C2}" type="slidenum">
              <a:rPr lang="en-US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fld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Bildergebnis fÃ¼r emc ufs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388" y="6075092"/>
            <a:ext cx="1301671" cy="66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ector reto 17"/>
          <p:cNvCxnSpPr/>
          <p:nvPr/>
        </p:nvCxnSpPr>
        <p:spPr>
          <a:xfrm flipV="1">
            <a:off x="185738" y="5890656"/>
            <a:ext cx="11544300" cy="54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Bildergebnis fÃ¼r ufs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907" y="5934429"/>
            <a:ext cx="820480" cy="80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185738" y="6070595"/>
            <a:ext cx="9628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Mobilidade Humana 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85737" y="2177935"/>
            <a:ext cx="3942402" cy="8000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Movimentos Políticos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85737" y="3410333"/>
            <a:ext cx="3942402" cy="8000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Desigualdade Social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85737" y="4642731"/>
            <a:ext cx="3942402" cy="8000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Sociedades Paralelas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eta para a direita 22"/>
          <p:cNvSpPr/>
          <p:nvPr/>
        </p:nvSpPr>
        <p:spPr>
          <a:xfrm rot="1071316">
            <a:off x="4463974" y="2781186"/>
            <a:ext cx="2623521" cy="393676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eta para a direita 24"/>
          <p:cNvSpPr/>
          <p:nvPr/>
        </p:nvSpPr>
        <p:spPr>
          <a:xfrm>
            <a:off x="4451771" y="3652610"/>
            <a:ext cx="2496828" cy="393676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eta para a direita 25"/>
          <p:cNvSpPr/>
          <p:nvPr/>
        </p:nvSpPr>
        <p:spPr>
          <a:xfrm rot="20655813">
            <a:off x="4411555" y="4475824"/>
            <a:ext cx="2577259" cy="393676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tângulo 26"/>
          <p:cNvSpPr/>
          <p:nvPr/>
        </p:nvSpPr>
        <p:spPr>
          <a:xfrm>
            <a:off x="7545786" y="3392651"/>
            <a:ext cx="3942402" cy="8000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Integração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85737" y="1024980"/>
            <a:ext cx="11580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Entre os impactos sociais mais conhecidos, estão: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5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/>
        </p:nvSpPr>
        <p:spPr>
          <a:xfrm>
            <a:off x="185738" y="138465"/>
            <a:ext cx="7548562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2300" b="1" dirty="0" smtClean="0">
                <a:solidFill>
                  <a:schemeClr val="dk1"/>
                </a:solidFill>
              </a:rPr>
              <a:t>Histórico – Urbanização e Crescimento </a:t>
            </a:r>
            <a:r>
              <a:rPr lang="pt-BR" sz="2300" b="1" dirty="0">
                <a:solidFill>
                  <a:schemeClr val="dk1"/>
                </a:solidFill>
              </a:rPr>
              <a:t>populacional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3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</a:endParaRPr>
          </a:p>
        </p:txBody>
      </p:sp>
      <p:cxnSp>
        <p:nvCxnSpPr>
          <p:cNvPr id="179" name="Shape 179"/>
          <p:cNvCxnSpPr/>
          <p:nvPr/>
        </p:nvCxnSpPr>
        <p:spPr>
          <a:xfrm rot="10800000" flipH="1">
            <a:off x="185738" y="700129"/>
            <a:ext cx="11558700" cy="19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145397" y="6376246"/>
            <a:ext cx="799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Shape 181" descr="Bildergebnis fÃ¼r emc ufs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6388" y="6075092"/>
            <a:ext cx="1301671" cy="668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Shape 182"/>
          <p:cNvCxnSpPr/>
          <p:nvPr/>
        </p:nvCxnSpPr>
        <p:spPr>
          <a:xfrm rot="10800000" flipH="1">
            <a:off x="185738" y="5890697"/>
            <a:ext cx="11544300" cy="5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3" name="Shape 183" descr="Bildergebnis fÃ¼r ufs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45907" y="5934429"/>
            <a:ext cx="820480" cy="80885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185738" y="6070595"/>
            <a:ext cx="962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Mobilidade Humana </a:t>
            </a:r>
            <a:endParaRPr/>
          </a:p>
        </p:txBody>
      </p:sp>
      <p:sp>
        <p:nvSpPr>
          <p:cNvPr id="190" name="Shape 190"/>
          <p:cNvSpPr txBox="1"/>
          <p:nvPr/>
        </p:nvSpPr>
        <p:spPr>
          <a:xfrm>
            <a:off x="9684851" y="5096275"/>
            <a:ext cx="456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rgbClr val="666666"/>
                </a:solidFill>
              </a:rPr>
              <a:t>[3]</a:t>
            </a:r>
            <a:endParaRPr dirty="0">
              <a:solidFill>
                <a:srgbClr val="666666"/>
              </a:solidFill>
            </a:endParaRPr>
          </a:p>
        </p:txBody>
      </p:sp>
      <p:pic>
        <p:nvPicPr>
          <p:cNvPr id="6146" name="Picture 2" descr="https://ogimg.infoglobo.com.br/sociedade/17003984-1b3-9be/FT1086A/420/x20091116014603471afp.jpg.pagespeed.ic.uzDp9Cknd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122" y="1047750"/>
            <a:ext cx="7345532" cy="441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77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85738" y="138465"/>
            <a:ext cx="68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Migração: Consequências Sociais</a:t>
            </a: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185738" y="700086"/>
            <a:ext cx="11558587" cy="192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145396" y="6378372"/>
            <a:ext cx="902007" cy="362999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24D2A2FF-48A9-4A05-BAF0-9E4EF7D737C2}" type="slidenum">
              <a:rPr lang="en-US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fld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Bildergebnis fÃ¼r emc ufs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388" y="6075092"/>
            <a:ext cx="1301671" cy="66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ector reto 17"/>
          <p:cNvCxnSpPr/>
          <p:nvPr/>
        </p:nvCxnSpPr>
        <p:spPr>
          <a:xfrm flipV="1">
            <a:off x="185738" y="5890656"/>
            <a:ext cx="11544300" cy="54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Bildergebnis fÃ¼r ufs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907" y="5934429"/>
            <a:ext cx="820480" cy="80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185738" y="6070595"/>
            <a:ext cx="9628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Mobilidade Humana 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145396" y="1117018"/>
            <a:ext cx="45857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integração dos novos habitantes é, sem dúvida, o maior desafio atrelado a políticas migratórias. </a:t>
            </a:r>
          </a:p>
          <a:p>
            <a:pPr algn="just"/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Quanto mais distantes as culturas a serem integradas, maiores são as barreiras a serem vencidas.</a:t>
            </a:r>
          </a:p>
          <a:p>
            <a:pPr algn="just"/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Principais barreiras: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Tx/>
              <a:buChar char="-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Língua</a:t>
            </a:r>
          </a:p>
          <a:p>
            <a:pPr marL="742950" lvl="1" indent="-285750" algn="just">
              <a:buFontTx/>
              <a:buChar char="-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Vestuário</a:t>
            </a:r>
          </a:p>
          <a:p>
            <a:pPr marL="742950" lvl="1" indent="-285750" algn="just">
              <a:buFontTx/>
              <a:buChar char="-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Alimentação</a:t>
            </a:r>
          </a:p>
          <a:p>
            <a:pPr marL="742950" lvl="1" indent="-285750" algn="just">
              <a:buFontTx/>
              <a:buChar char="-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Religião</a:t>
            </a:r>
          </a:p>
          <a:p>
            <a:pPr marL="742950" lvl="1" indent="-285750" algn="just">
              <a:buFontTx/>
              <a:buChar char="-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Comportamento</a:t>
            </a:r>
          </a:p>
          <a:p>
            <a:pPr algn="just"/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4" name="Picture 4" descr="Bildergebnis fÃ¼r INTEGRATION Migran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349" y="1117018"/>
            <a:ext cx="6839037" cy="445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hape 277"/>
          <p:cNvSpPr txBox="1"/>
          <p:nvPr/>
        </p:nvSpPr>
        <p:spPr>
          <a:xfrm>
            <a:off x="8346867" y="5487224"/>
            <a:ext cx="638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rgbClr val="666666"/>
                </a:solidFill>
              </a:rPr>
              <a:t>[40]</a:t>
            </a:r>
            <a:endParaRPr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67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85738" y="138465"/>
            <a:ext cx="68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Migração: Consequências Sociais</a:t>
            </a: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185738" y="700086"/>
            <a:ext cx="11558587" cy="192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145397" y="6378372"/>
            <a:ext cx="968508" cy="362999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24D2A2FF-48A9-4A05-BAF0-9E4EF7D737C2}" type="slidenum">
              <a:rPr lang="en-US" sz="1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fld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Bildergebnis fÃ¼r emc ufs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388" y="6075092"/>
            <a:ext cx="1301671" cy="66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ector reto 17"/>
          <p:cNvCxnSpPr/>
          <p:nvPr/>
        </p:nvCxnSpPr>
        <p:spPr>
          <a:xfrm flipV="1">
            <a:off x="185738" y="5890656"/>
            <a:ext cx="11544300" cy="54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Bildergebnis fÃ¼r ufs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907" y="5934429"/>
            <a:ext cx="820480" cy="80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185738" y="6070595"/>
            <a:ext cx="9628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Mobilidade Humana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85738" y="1457725"/>
            <a:ext cx="11580649" cy="16034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sua opinião, como deveria funcionar a integração de imigrantes sem qualificação profissional no país de destino?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85738" y="3552835"/>
            <a:ext cx="11580649" cy="16034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entrada de imigrantes com alta qualificação profissional ameaça a empregabilidade da população local? Caso sim, quais medidas podem ser tomadas?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79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/>
        </p:nvSpPr>
        <p:spPr>
          <a:xfrm>
            <a:off x="185738" y="138465"/>
            <a:ext cx="6436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>
                <a:solidFill>
                  <a:schemeClr val="dk1"/>
                </a:solidFill>
              </a:rPr>
              <a:t>Referências</a:t>
            </a:r>
            <a:endParaRPr sz="2300" b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</a:endParaRPr>
          </a:p>
        </p:txBody>
      </p:sp>
      <p:sp>
        <p:nvSpPr>
          <p:cNvPr id="310" name="Shape 310"/>
          <p:cNvSpPr txBox="1"/>
          <p:nvPr/>
        </p:nvSpPr>
        <p:spPr>
          <a:xfrm>
            <a:off x="185738" y="1028735"/>
            <a:ext cx="11601600" cy="48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pt-BR" sz="1800" b="1" dirty="0">
                <a:solidFill>
                  <a:srgbClr val="666666"/>
                </a:solidFill>
              </a:rPr>
              <a:t>[1] https://www.welt.de/reise/gallery7374836/ICE-3-der-neue-Velaro-D-von-Siemens.html</a:t>
            </a:r>
            <a:endParaRPr sz="1800" b="1" dirty="0">
              <a:solidFill>
                <a:srgbClr val="666666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666666"/>
                </a:solidFill>
              </a:rPr>
              <a:t>[2] </a:t>
            </a:r>
            <a:r>
              <a:rPr lang="pt-BR" sz="1800" b="1" dirty="0">
                <a:solidFill>
                  <a:srgbClr val="444444"/>
                </a:solidFill>
                <a:highlight>
                  <a:srgbClr val="FFFFFF"/>
                </a:highlight>
              </a:rPr>
              <a:t>https://danish.tm/article/urban-development-copenhagens-bicycle-bridges/</a:t>
            </a:r>
            <a:endParaRPr sz="1800" b="1" dirty="0">
              <a:solidFill>
                <a:srgbClr val="666666"/>
              </a:solidFill>
            </a:endParaRPr>
          </a:p>
          <a:p>
            <a:pPr lvl="0">
              <a:lnSpc>
                <a:spcPct val="115000"/>
              </a:lnSpc>
            </a:pPr>
            <a:r>
              <a:rPr lang="pt-BR" sz="1800" b="1" dirty="0">
                <a:solidFill>
                  <a:srgbClr val="666666"/>
                </a:solidFill>
              </a:rPr>
              <a:t>[3] https://oglobo.globo.com/sociedade/sustentabilidade/populacao-mundial-vai-crescer-53-chegar-112-bilhoes-em-2100-diz-relatorio-da-onu-17003177</a:t>
            </a:r>
            <a:endParaRPr sz="1800" b="1" dirty="0">
              <a:solidFill>
                <a:srgbClr val="666666"/>
              </a:solidFill>
            </a:endParaRPr>
          </a:p>
          <a:p>
            <a:pPr lvl="0">
              <a:lnSpc>
                <a:spcPct val="115000"/>
              </a:lnSpc>
            </a:pPr>
            <a:r>
              <a:rPr lang="pt-BR" sz="1800" b="1" dirty="0">
                <a:solidFill>
                  <a:srgbClr val="666666"/>
                </a:solidFill>
              </a:rPr>
              <a:t>[4] http://www.ufjf.br/ladem/2017/06/28/as-novas-projecoes-da-onu-sobre-a-populacao-brasileira-e-mundial-artigo-de-jose-eustaquio-diniz-alves/</a:t>
            </a:r>
            <a:endParaRPr sz="1800" b="1" dirty="0">
              <a:solidFill>
                <a:srgbClr val="666666"/>
              </a:solidFill>
            </a:endParaRPr>
          </a:p>
          <a:p>
            <a:pPr lvl="0">
              <a:lnSpc>
                <a:spcPct val="115000"/>
              </a:lnSpc>
            </a:pPr>
            <a:r>
              <a:rPr lang="pt-BR" sz="1800" b="1" dirty="0">
                <a:solidFill>
                  <a:srgbClr val="666666"/>
                </a:solidFill>
              </a:rPr>
              <a:t>[5] https://nacoesunidas.org/atual-modelo-de-urbanizacao-e-insustentavel-onu-habitat-relatorio/</a:t>
            </a:r>
            <a:endParaRPr sz="1800" b="1" dirty="0">
              <a:solidFill>
                <a:srgbClr val="666666"/>
              </a:solidFill>
            </a:endParaRPr>
          </a:p>
          <a:p>
            <a:pPr lvl="0">
              <a:lnSpc>
                <a:spcPct val="115000"/>
              </a:lnSpc>
            </a:pPr>
            <a:r>
              <a:rPr lang="pt-BR" sz="1800" b="1" dirty="0">
                <a:solidFill>
                  <a:srgbClr val="666666"/>
                </a:solidFill>
              </a:rPr>
              <a:t>[6] http://www.museu-caramulo.net/pt/content/2-coleces/17-automveis/66-ford-t</a:t>
            </a:r>
            <a:endParaRPr sz="1800" b="1" dirty="0">
              <a:solidFill>
                <a:srgbClr val="666666"/>
              </a:solidFill>
            </a:endParaRPr>
          </a:p>
          <a:p>
            <a:pPr lvl="0">
              <a:lnSpc>
                <a:spcPct val="115000"/>
              </a:lnSpc>
            </a:pPr>
            <a:r>
              <a:rPr lang="pt-BR" sz="1800" b="1" dirty="0">
                <a:solidFill>
                  <a:srgbClr val="666666"/>
                </a:solidFill>
              </a:rPr>
              <a:t>[7] https://www.amazon.com/Traffic-Highway-Engineering-Nicholas-Garber/dp/113360515X</a:t>
            </a:r>
            <a:endParaRPr sz="1800" b="1" dirty="0">
              <a:solidFill>
                <a:srgbClr val="666666"/>
              </a:solidFill>
            </a:endParaRPr>
          </a:p>
          <a:p>
            <a:pPr lvl="0">
              <a:lnSpc>
                <a:spcPct val="115000"/>
              </a:lnSpc>
            </a:pPr>
            <a:r>
              <a:rPr lang="pt-BR" sz="1800" b="1" dirty="0">
                <a:solidFill>
                  <a:srgbClr val="666666"/>
                </a:solidFill>
              </a:rPr>
              <a:t>[8] http://itdpbrasil.org.br/o-que-fazemos/desestimulo-ao-automovel/</a:t>
            </a:r>
            <a:endParaRPr lang="pt-BR" sz="1800" b="1" dirty="0" smtClean="0">
              <a:solidFill>
                <a:srgbClr val="666666"/>
              </a:solidFill>
            </a:endParaRPr>
          </a:p>
          <a:p>
            <a:pPr lvl="0">
              <a:lnSpc>
                <a:spcPct val="115000"/>
              </a:lnSpc>
            </a:pPr>
            <a:r>
              <a:rPr lang="pt-BR" sz="1800" b="1" dirty="0" smtClean="0">
                <a:solidFill>
                  <a:srgbClr val="666666"/>
                </a:solidFill>
              </a:rPr>
              <a:t>[</a:t>
            </a:r>
            <a:r>
              <a:rPr lang="pt-BR" sz="1800" b="1" dirty="0">
                <a:solidFill>
                  <a:srgbClr val="666666"/>
                </a:solidFill>
              </a:rPr>
              <a:t>9] https://twitter.com/DaleCalkins/status/458736305170415616/photo/1</a:t>
            </a:r>
            <a:endParaRPr sz="1800" b="1" dirty="0">
              <a:solidFill>
                <a:srgbClr val="666666"/>
              </a:solidFill>
            </a:endParaRPr>
          </a:p>
          <a:p>
            <a:pPr lvl="0">
              <a:lnSpc>
                <a:spcPct val="115000"/>
              </a:lnSpc>
            </a:pPr>
            <a:r>
              <a:rPr lang="pt-BR" sz="1800" b="1" dirty="0">
                <a:solidFill>
                  <a:srgbClr val="666666"/>
                </a:solidFill>
              </a:rPr>
              <a:t>[10] https://twitter.com/KellyaAndrew/status/572660878316707840</a:t>
            </a:r>
            <a:endParaRPr sz="1800" b="1" dirty="0">
              <a:solidFill>
                <a:srgbClr val="666666"/>
              </a:solidFill>
            </a:endParaRPr>
          </a:p>
          <a:p>
            <a:pPr lvl="0">
              <a:lnSpc>
                <a:spcPct val="115000"/>
              </a:lnSpc>
            </a:pPr>
            <a:r>
              <a:rPr lang="pt-BR" sz="1800" b="1" dirty="0">
                <a:solidFill>
                  <a:srgbClr val="666666"/>
                </a:solidFill>
              </a:rPr>
              <a:t>[11] http://itdpbrasil.org.br/o-que-fazemos/desestimulo-ao-automovel/</a:t>
            </a:r>
            <a:endParaRPr sz="1800" b="1" dirty="0">
              <a:solidFill>
                <a:srgbClr val="666666"/>
              </a:solidFill>
            </a:endParaRPr>
          </a:p>
          <a:p>
            <a:pPr>
              <a:lnSpc>
                <a:spcPct val="115000"/>
              </a:lnSpc>
            </a:pPr>
            <a:r>
              <a:rPr lang="pt-BR" sz="1800" b="1" dirty="0">
                <a:solidFill>
                  <a:srgbClr val="666666"/>
                </a:solidFill>
              </a:rPr>
              <a:t>[12] https://twitter.com/brenttoderian/status/852713699970228224</a:t>
            </a:r>
            <a:endParaRPr sz="1800" b="1" dirty="0">
              <a:solidFill>
                <a:srgbClr val="666666"/>
              </a:solidFill>
            </a:endParaRPr>
          </a:p>
          <a:p>
            <a:pPr lvl="0">
              <a:lnSpc>
                <a:spcPct val="115000"/>
              </a:lnSpc>
            </a:pPr>
            <a:r>
              <a:rPr lang="pt-BR" sz="1800" b="1" dirty="0">
                <a:solidFill>
                  <a:srgbClr val="666666"/>
                </a:solidFill>
              </a:rPr>
              <a:t>[13] http://buchheitconcrete.com/concrete-sidewalks-blog/benefits-concrete-sidewalks/</a:t>
            </a:r>
            <a:endParaRPr sz="1800" b="1" dirty="0">
              <a:solidFill>
                <a:srgbClr val="666666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666666"/>
              </a:solidFill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</a:endParaRPr>
          </a:p>
        </p:txBody>
      </p:sp>
      <p:cxnSp>
        <p:nvCxnSpPr>
          <p:cNvPr id="311" name="Shape 311"/>
          <p:cNvCxnSpPr/>
          <p:nvPr/>
        </p:nvCxnSpPr>
        <p:spPr>
          <a:xfrm rot="10800000" flipH="1">
            <a:off x="185738" y="700129"/>
            <a:ext cx="11558700" cy="19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2" name="Shape 312"/>
          <p:cNvSpPr txBox="1">
            <a:spLocks noGrp="1"/>
          </p:cNvSpPr>
          <p:nvPr>
            <p:ph type="sldNum" idx="12"/>
          </p:nvPr>
        </p:nvSpPr>
        <p:spPr>
          <a:xfrm>
            <a:off x="145396" y="6376246"/>
            <a:ext cx="883303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52</a:t>
            </a:fld>
            <a:endParaRPr sz="1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Shape 313" descr="Bildergebnis fÃ¼r emc ufs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6388" y="6075092"/>
            <a:ext cx="1301671" cy="668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4" name="Shape 314"/>
          <p:cNvCxnSpPr/>
          <p:nvPr/>
        </p:nvCxnSpPr>
        <p:spPr>
          <a:xfrm rot="10800000" flipH="1">
            <a:off x="185738" y="5890697"/>
            <a:ext cx="11544300" cy="5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5" name="Shape 315" descr="Bildergebnis fÃ¼r ufs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45907" y="5934429"/>
            <a:ext cx="820480" cy="808856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Shape 316"/>
          <p:cNvSpPr txBox="1"/>
          <p:nvPr/>
        </p:nvSpPr>
        <p:spPr>
          <a:xfrm>
            <a:off x="185738" y="6070595"/>
            <a:ext cx="962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Mobilidade Humana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/>
        </p:nvSpPr>
        <p:spPr>
          <a:xfrm>
            <a:off x="185738" y="138465"/>
            <a:ext cx="6436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>
                <a:solidFill>
                  <a:schemeClr val="dk1"/>
                </a:solidFill>
              </a:rPr>
              <a:t>Referências</a:t>
            </a:r>
            <a:endParaRPr sz="2300" b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</a:endParaRPr>
          </a:p>
        </p:txBody>
      </p:sp>
      <p:sp>
        <p:nvSpPr>
          <p:cNvPr id="310" name="Shape 310"/>
          <p:cNvSpPr txBox="1"/>
          <p:nvPr/>
        </p:nvSpPr>
        <p:spPr>
          <a:xfrm>
            <a:off x="185738" y="1028735"/>
            <a:ext cx="11601600" cy="44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pt-BR" sz="1800" b="1" dirty="0" smtClean="0">
                <a:solidFill>
                  <a:srgbClr val="666666"/>
                </a:solidFill>
              </a:rPr>
              <a:t>[</a:t>
            </a:r>
            <a:r>
              <a:rPr lang="pt-BR" sz="1800" b="1" dirty="0">
                <a:solidFill>
                  <a:srgbClr val="666666"/>
                </a:solidFill>
              </a:rPr>
              <a:t>14] https://www.nanaimobulletin.com/opinion/column-how-to-go-about-getting-a-sidewalk/</a:t>
            </a:r>
            <a:endParaRPr lang="pt-BR" sz="1800" b="1" dirty="0" smtClean="0">
              <a:solidFill>
                <a:srgbClr val="666666"/>
              </a:solidFill>
            </a:endParaRPr>
          </a:p>
          <a:p>
            <a:pPr lvl="0">
              <a:lnSpc>
                <a:spcPct val="115000"/>
              </a:lnSpc>
            </a:pPr>
            <a:r>
              <a:rPr lang="pt-BR" sz="1800" b="1" dirty="0" smtClean="0">
                <a:solidFill>
                  <a:srgbClr val="666666"/>
                </a:solidFill>
              </a:rPr>
              <a:t>[</a:t>
            </a:r>
            <a:r>
              <a:rPr lang="pt-BR" sz="1800" b="1" dirty="0" smtClean="0">
                <a:solidFill>
                  <a:schemeClr val="tx2">
                    <a:lumMod val="50000"/>
                  </a:schemeClr>
                </a:solidFill>
              </a:rPr>
              <a:t>15] </a:t>
            </a:r>
            <a:r>
              <a:rPr lang="pt-BR" sz="1800" b="1" dirty="0">
                <a:solidFill>
                  <a:schemeClr val="tx2">
                    <a:lumMod val="50000"/>
                  </a:schemeClr>
                </a:solidFill>
              </a:rPr>
              <a:t>http://notallofme.tumblr.com/post/67133011262/redfoxgl-awesome-there-is-one-like-this-by-the</a:t>
            </a:r>
            <a:endParaRPr sz="1800" b="1" dirty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ct val="115000"/>
              </a:lnSpc>
            </a:pPr>
            <a:r>
              <a:rPr lang="pt-BR" sz="1800" b="1" dirty="0" smtClean="0">
                <a:solidFill>
                  <a:schemeClr val="tx2">
                    <a:lumMod val="50000"/>
                  </a:schemeClr>
                </a:solidFill>
              </a:rPr>
              <a:t>[16</a:t>
            </a:r>
            <a:r>
              <a:rPr lang="pt-BR" sz="1800" b="1" dirty="0">
                <a:solidFill>
                  <a:schemeClr val="tx2">
                    <a:lumMod val="50000"/>
                  </a:schemeClr>
                </a:solidFill>
              </a:rPr>
              <a:t>] https://www.flickr.com/photos/mellbin/6975400211/</a:t>
            </a:r>
          </a:p>
          <a:p>
            <a:pPr lvl="0"/>
            <a:r>
              <a:rPr lang="pt-BR" sz="1800" b="1" dirty="0">
                <a:solidFill>
                  <a:schemeClr val="tx2">
                    <a:lumMod val="50000"/>
                  </a:schemeClr>
                </a:solidFill>
              </a:rPr>
              <a:t>[17] http://www.redetiradentes.com.br/ronaldotiradentes/em-bogota-comitiva-de-manaus-conhece-estrutura-e-dinamica-do-brt/</a:t>
            </a:r>
          </a:p>
          <a:p>
            <a:pPr lvl="0"/>
            <a:r>
              <a:rPr lang="pt-BR" sz="1800" b="1" dirty="0">
                <a:solidFill>
                  <a:schemeClr val="tx2">
                    <a:lumMod val="50000"/>
                  </a:schemeClr>
                </a:solidFill>
              </a:rPr>
              <a:t>[18] https://www.denisemachado.com.br/?</a:t>
            </a:r>
            <a:r>
              <a:rPr lang="pt-BR" sz="1800" b="1" dirty="0" smtClean="0">
                <a:solidFill>
                  <a:schemeClr val="tx2">
                    <a:lumMod val="50000"/>
                  </a:schemeClr>
                </a:solidFill>
              </a:rPr>
              <a:t>p=186</a:t>
            </a:r>
          </a:p>
          <a:p>
            <a:r>
              <a:rPr lang="pt-BR" sz="1800" b="1" dirty="0" smtClean="0">
                <a:solidFill>
                  <a:schemeClr val="tx2">
                    <a:lumMod val="50000"/>
                  </a:schemeClr>
                </a:solidFill>
              </a:rPr>
              <a:t>[19]</a:t>
            </a:r>
            <a:r>
              <a:rPr lang="pt-BR" sz="1800" dirty="0"/>
              <a:t> </a:t>
            </a:r>
            <a:r>
              <a:rPr lang="pt-BR" sz="1800" b="1" dirty="0">
                <a:solidFill>
                  <a:schemeClr val="tx2">
                    <a:lumMod val="50000"/>
                  </a:schemeClr>
                </a:solidFill>
              </a:rPr>
              <a:t>http://dc.clicrbs.com.br/sc/noticias/noticia/2017/11/florianopolis-e-pior-cidade-do-pais-para-dirigir-segundo-indice-do-waze-9980930.html</a:t>
            </a:r>
          </a:p>
          <a:p>
            <a:pPr lvl="0"/>
            <a:r>
              <a:rPr lang="pt-BR" sz="1800" b="1" dirty="0" smtClean="0">
                <a:solidFill>
                  <a:schemeClr val="tx2">
                    <a:lumMod val="50000"/>
                  </a:schemeClr>
                </a:solidFill>
              </a:rPr>
              <a:t>[20] O autor</a:t>
            </a:r>
            <a:endParaRPr lang="pt-BR" sz="1800" b="1" dirty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lnSpc>
                <a:spcPct val="115000"/>
              </a:lnSpc>
            </a:pPr>
            <a:r>
              <a:rPr lang="pt-BR" sz="1800" b="1" dirty="0" smtClean="0">
                <a:solidFill>
                  <a:srgbClr val="666666"/>
                </a:solidFill>
              </a:rPr>
              <a:t>[21]</a:t>
            </a:r>
            <a:r>
              <a:rPr lang="pt-BR" sz="1800" dirty="0"/>
              <a:t> </a:t>
            </a:r>
            <a:r>
              <a:rPr lang="pt-BR" sz="1800" b="1" dirty="0">
                <a:solidFill>
                  <a:schemeClr val="tx2">
                    <a:lumMod val="50000"/>
                  </a:schemeClr>
                </a:solidFill>
              </a:rPr>
              <a:t>g1.globo.com/</a:t>
            </a:r>
            <a:r>
              <a:rPr lang="pt-BR" sz="1800" b="1" dirty="0" err="1">
                <a:solidFill>
                  <a:schemeClr val="tx2">
                    <a:lumMod val="50000"/>
                  </a:schemeClr>
                </a:solidFill>
              </a:rPr>
              <a:t>sc</a:t>
            </a:r>
            <a:r>
              <a:rPr lang="pt-BR" sz="1800" b="1" dirty="0">
                <a:solidFill>
                  <a:schemeClr val="tx2">
                    <a:lumMod val="50000"/>
                  </a:schemeClr>
                </a:solidFill>
              </a:rPr>
              <a:t>/santa-</a:t>
            </a:r>
            <a:r>
              <a:rPr lang="pt-BR" sz="1800" b="1" dirty="0" err="1">
                <a:solidFill>
                  <a:schemeClr val="tx2">
                    <a:lumMod val="50000"/>
                  </a:schemeClr>
                </a:solidFill>
              </a:rPr>
              <a:t>catarina</a:t>
            </a:r>
            <a:r>
              <a:rPr lang="pt-BR" sz="1800" b="1" dirty="0">
                <a:solidFill>
                  <a:schemeClr val="tx2">
                    <a:lumMod val="50000"/>
                  </a:schemeClr>
                </a:solidFill>
              </a:rPr>
              <a:t>/noticia/florianopolis-lanca-edital-para-retomada-das-obras-de-corredor-exclusivo-para-onibus.ghtml</a:t>
            </a:r>
          </a:p>
          <a:p>
            <a:pPr lvl="0">
              <a:lnSpc>
                <a:spcPct val="115000"/>
              </a:lnSpc>
            </a:pPr>
            <a:r>
              <a:rPr lang="pt-BR" sz="1800" b="1" dirty="0">
                <a:solidFill>
                  <a:srgbClr val="666666"/>
                </a:solidFill>
              </a:rPr>
              <a:t>[22] https://g1.globo.com/especial-publicitario/em-movimento/noticia/sete-cidades-no-mundo-que-sao-modelos-de-mobilidade-urbana.ghtml</a:t>
            </a:r>
            <a:endParaRPr lang="pt-BR" sz="1800" b="1" dirty="0" smtClean="0">
              <a:solidFill>
                <a:srgbClr val="666666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 smtClean="0">
                <a:solidFill>
                  <a:srgbClr val="666666"/>
                </a:solidFill>
              </a:rPr>
              <a:t>[23] </a:t>
            </a:r>
            <a:r>
              <a:rPr lang="pt-BR" sz="1800" b="1" dirty="0">
                <a:solidFill>
                  <a:srgbClr val="666666"/>
                </a:solidFill>
              </a:rPr>
              <a:t>http://www.natural-law.ca/genetic/geindex.html</a:t>
            </a:r>
            <a:endParaRPr sz="1800" b="1" dirty="0">
              <a:solidFill>
                <a:srgbClr val="666666"/>
              </a:solidFill>
            </a:endParaRPr>
          </a:p>
          <a:p>
            <a:pPr lvl="0">
              <a:lnSpc>
                <a:spcPct val="115000"/>
              </a:lnSpc>
            </a:pPr>
            <a:r>
              <a:rPr lang="pt-BR" sz="1800" b="1" dirty="0" smtClean="0">
                <a:solidFill>
                  <a:srgbClr val="666666"/>
                </a:solidFill>
              </a:rPr>
              <a:t>[24] </a:t>
            </a:r>
            <a:r>
              <a:rPr lang="pt-BR" sz="1800" b="1" dirty="0">
                <a:solidFill>
                  <a:srgbClr val="666666"/>
                </a:solidFill>
              </a:rPr>
              <a:t>https://de.wikipedia.org/wiki/Migration_(Mensch)#/</a:t>
            </a:r>
            <a:r>
              <a:rPr lang="pt-BR" sz="1800" b="1" dirty="0" smtClean="0">
                <a:solidFill>
                  <a:srgbClr val="666666"/>
                </a:solidFill>
              </a:rPr>
              <a:t>media/File:Net_Migration_Rate.svg</a:t>
            </a:r>
            <a:endParaRPr sz="1800" b="1" dirty="0">
              <a:solidFill>
                <a:srgbClr val="666666"/>
              </a:solidFill>
            </a:endParaRPr>
          </a:p>
        </p:txBody>
      </p:sp>
      <p:cxnSp>
        <p:nvCxnSpPr>
          <p:cNvPr id="311" name="Shape 311"/>
          <p:cNvCxnSpPr/>
          <p:nvPr/>
        </p:nvCxnSpPr>
        <p:spPr>
          <a:xfrm rot="10800000" flipH="1">
            <a:off x="185738" y="700129"/>
            <a:ext cx="11558700" cy="19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2" name="Shape 312"/>
          <p:cNvSpPr txBox="1">
            <a:spLocks noGrp="1"/>
          </p:cNvSpPr>
          <p:nvPr>
            <p:ph type="sldNum" idx="12"/>
          </p:nvPr>
        </p:nvSpPr>
        <p:spPr>
          <a:xfrm>
            <a:off x="145396" y="6376246"/>
            <a:ext cx="883303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53</a:t>
            </a:fld>
            <a:endParaRPr sz="1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Shape 313" descr="Bildergebnis fÃ¼r emc ufs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6388" y="6075092"/>
            <a:ext cx="1301671" cy="668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4" name="Shape 314"/>
          <p:cNvCxnSpPr/>
          <p:nvPr/>
        </p:nvCxnSpPr>
        <p:spPr>
          <a:xfrm rot="10800000" flipH="1">
            <a:off x="185738" y="5890697"/>
            <a:ext cx="11544300" cy="5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5" name="Shape 315" descr="Bildergebnis fÃ¼r ufs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45907" y="5934429"/>
            <a:ext cx="820480" cy="808856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Shape 316"/>
          <p:cNvSpPr txBox="1"/>
          <p:nvPr/>
        </p:nvSpPr>
        <p:spPr>
          <a:xfrm>
            <a:off x="185738" y="6070595"/>
            <a:ext cx="962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Mobilidade Humana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9745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/>
        </p:nvSpPr>
        <p:spPr>
          <a:xfrm>
            <a:off x="185738" y="138465"/>
            <a:ext cx="6436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>
                <a:solidFill>
                  <a:schemeClr val="dk1"/>
                </a:solidFill>
              </a:rPr>
              <a:t>Referências</a:t>
            </a:r>
            <a:endParaRPr sz="2300" b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</a:endParaRPr>
          </a:p>
        </p:txBody>
      </p:sp>
      <p:sp>
        <p:nvSpPr>
          <p:cNvPr id="310" name="Shape 310"/>
          <p:cNvSpPr txBox="1"/>
          <p:nvPr/>
        </p:nvSpPr>
        <p:spPr>
          <a:xfrm>
            <a:off x="185738" y="1028734"/>
            <a:ext cx="11601600" cy="486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800" b="1" dirty="0" smtClean="0">
                <a:solidFill>
                  <a:srgbClr val="666666"/>
                </a:solidFill>
              </a:rPr>
              <a:t>[25] </a:t>
            </a:r>
            <a:r>
              <a:rPr lang="en-US" sz="1800" b="1" dirty="0">
                <a:solidFill>
                  <a:srgbClr val="666666"/>
                </a:solidFill>
              </a:rPr>
              <a:t>UNHCR the UN </a:t>
            </a:r>
            <a:r>
              <a:rPr lang="en-US" sz="1800" b="1" dirty="0" err="1">
                <a:solidFill>
                  <a:srgbClr val="666666"/>
                </a:solidFill>
              </a:rPr>
              <a:t>refugge</a:t>
            </a:r>
            <a:r>
              <a:rPr lang="en-US" sz="1800" b="1" dirty="0">
                <a:solidFill>
                  <a:srgbClr val="666666"/>
                </a:solidFill>
              </a:rPr>
              <a:t> agency. Global Trends Forced Displacement in 2016</a:t>
            </a:r>
          </a:p>
          <a:p>
            <a:pPr lvl="0">
              <a:lnSpc>
                <a:spcPct val="115000"/>
              </a:lnSpc>
            </a:pPr>
            <a:r>
              <a:rPr lang="en-US" sz="1800" b="1" dirty="0" smtClean="0">
                <a:solidFill>
                  <a:srgbClr val="666666"/>
                </a:solidFill>
              </a:rPr>
              <a:t>[26]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George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Borjas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https://cis.org/Report/Immigration-and-American-Worker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Acesso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05.05.2018</a:t>
            </a:r>
            <a:endParaRPr lang="en-US" sz="1800" b="1" dirty="0">
              <a:solidFill>
                <a:srgbClr val="666666"/>
              </a:solidFill>
            </a:endParaRPr>
          </a:p>
          <a:p>
            <a:pPr lvl="0">
              <a:lnSpc>
                <a:spcPct val="115000"/>
              </a:lnSpc>
            </a:pPr>
            <a:r>
              <a:rPr lang="en-US" sz="1800" b="1" dirty="0">
                <a:solidFill>
                  <a:srgbClr val="666666"/>
                </a:solidFill>
              </a:rPr>
              <a:t>[</a:t>
            </a:r>
            <a:r>
              <a:rPr lang="en-US" sz="1800" b="1" dirty="0" smtClean="0">
                <a:solidFill>
                  <a:srgbClr val="666666"/>
                </a:solidFill>
              </a:rPr>
              <a:t>27]https</a:t>
            </a:r>
            <a:r>
              <a:rPr lang="en-US" sz="1800" b="1" dirty="0">
                <a:solidFill>
                  <a:srgbClr val="666666"/>
                </a:solidFill>
              </a:rPr>
              <a:t>://de.wikipedia.org/wiki/Anwerbeabkommen_zwischen_der_Bundesrepublik_Deutschland_und_der_T%C3%BCrkei</a:t>
            </a:r>
          </a:p>
          <a:p>
            <a:pPr lvl="0">
              <a:lnSpc>
                <a:spcPct val="115000"/>
              </a:lnSpc>
            </a:pPr>
            <a:r>
              <a:rPr lang="en-US" sz="1800" b="1" dirty="0">
                <a:solidFill>
                  <a:srgbClr val="666666"/>
                </a:solidFill>
              </a:rPr>
              <a:t>[</a:t>
            </a:r>
            <a:r>
              <a:rPr lang="en-US" sz="1800" b="1" dirty="0" smtClean="0">
                <a:solidFill>
                  <a:srgbClr val="666666"/>
                </a:solidFill>
              </a:rPr>
              <a:t>28] </a:t>
            </a:r>
            <a:r>
              <a:rPr lang="en-US" sz="1800" b="1" dirty="0">
                <a:solidFill>
                  <a:srgbClr val="666666"/>
                </a:solidFill>
              </a:rPr>
              <a:t>https://de.wikipedia.org/wiki/Alternative_f%C3%BCr_Deutschland</a:t>
            </a:r>
          </a:p>
          <a:p>
            <a:pPr lvl="0">
              <a:lnSpc>
                <a:spcPct val="115000"/>
              </a:lnSpc>
            </a:pPr>
            <a:r>
              <a:rPr lang="en-US" sz="1800" b="1" dirty="0">
                <a:solidFill>
                  <a:srgbClr val="666666"/>
                </a:solidFill>
              </a:rPr>
              <a:t>[</a:t>
            </a:r>
            <a:r>
              <a:rPr lang="en-US" sz="1800" b="1" dirty="0" smtClean="0">
                <a:solidFill>
                  <a:srgbClr val="666666"/>
                </a:solidFill>
              </a:rPr>
              <a:t>29] </a:t>
            </a:r>
            <a:r>
              <a:rPr lang="en-US" sz="1800" b="1" dirty="0">
                <a:solidFill>
                  <a:srgbClr val="666666"/>
                </a:solidFill>
              </a:rPr>
              <a:t>https://www.facebook.com/alternativefuerde/?ref=br_rs</a:t>
            </a:r>
          </a:p>
          <a:p>
            <a:pPr lvl="0">
              <a:lnSpc>
                <a:spcPct val="115000"/>
              </a:lnSpc>
            </a:pPr>
            <a:r>
              <a:rPr lang="en-US" sz="1800" b="1" dirty="0" smtClean="0">
                <a:solidFill>
                  <a:srgbClr val="666666"/>
                </a:solidFill>
              </a:rPr>
              <a:t>[30] </a:t>
            </a:r>
            <a:r>
              <a:rPr lang="en-US" sz="1800" b="1" dirty="0">
                <a:solidFill>
                  <a:srgbClr val="666666"/>
                </a:solidFill>
              </a:rPr>
              <a:t>https://www.bundeswahlleiter.de/bundestagswahlen/2017/ergebnisse/bund-99.html</a:t>
            </a:r>
          </a:p>
          <a:p>
            <a:pPr lvl="0">
              <a:lnSpc>
                <a:spcPct val="115000"/>
              </a:lnSpc>
            </a:pPr>
            <a:r>
              <a:rPr lang="en-US" sz="1800" b="1" dirty="0" smtClean="0">
                <a:solidFill>
                  <a:srgbClr val="666666"/>
                </a:solidFill>
              </a:rPr>
              <a:t>[31] </a:t>
            </a:r>
            <a:r>
              <a:rPr lang="en-US" sz="1800" b="1" dirty="0">
                <a:solidFill>
                  <a:srgbClr val="666666"/>
                </a:solidFill>
              </a:rPr>
              <a:t>https://www.facebook.com/geertwilders/</a:t>
            </a:r>
          </a:p>
          <a:p>
            <a:pPr lvl="0">
              <a:lnSpc>
                <a:spcPct val="115000"/>
              </a:lnSpc>
            </a:pPr>
            <a:r>
              <a:rPr lang="en-US" sz="1800" b="1" dirty="0" smtClean="0">
                <a:solidFill>
                  <a:srgbClr val="666666"/>
                </a:solidFill>
              </a:rPr>
              <a:t>[32] </a:t>
            </a:r>
            <a:r>
              <a:rPr lang="en-US" sz="1800" b="1" dirty="0">
                <a:solidFill>
                  <a:srgbClr val="666666"/>
                </a:solidFill>
              </a:rPr>
              <a:t>https://en.wikipedia.org/wiki/Dutch_general_election,_2017</a:t>
            </a:r>
          </a:p>
          <a:p>
            <a:pPr lvl="0">
              <a:lnSpc>
                <a:spcPct val="115000"/>
              </a:lnSpc>
            </a:pPr>
            <a:r>
              <a:rPr lang="en-US" sz="1800" b="1" dirty="0" smtClean="0">
                <a:solidFill>
                  <a:srgbClr val="666666"/>
                </a:solidFill>
              </a:rPr>
              <a:t>[33] </a:t>
            </a:r>
            <a:r>
              <a:rPr lang="en-US" sz="1800" b="1" dirty="0">
                <a:solidFill>
                  <a:srgbClr val="666666"/>
                </a:solidFill>
              </a:rPr>
              <a:t>https://www.welt.de/politik/deutschland/article128126949/Im-Roma-Getto-ist-man-mit-35-Euro-der-Koenig.html</a:t>
            </a:r>
          </a:p>
          <a:p>
            <a:pPr algn="just"/>
            <a:r>
              <a:rPr lang="pt-BR" sz="1800" b="1" dirty="0" smtClean="0">
                <a:solidFill>
                  <a:srgbClr val="666666"/>
                </a:solidFill>
              </a:rPr>
              <a:t>[34] </a:t>
            </a:r>
            <a:r>
              <a:rPr lang="pt-BR" sz="1800" b="1" dirty="0">
                <a:solidFill>
                  <a:srgbClr val="666666"/>
                </a:solidFill>
              </a:rPr>
              <a:t>https://www.bostonglobe.com/news/world/2016/05/25/germany-nears-new-plans-migrant-integration-more-help-but-tougher-rules/TaMmw67IL4h7RRx6ajPlbI/story.html </a:t>
            </a:r>
            <a:endParaRPr lang="pt-BR" sz="1800" b="1" dirty="0" smtClean="0">
              <a:solidFill>
                <a:srgbClr val="666666"/>
              </a:solidFill>
            </a:endParaRPr>
          </a:p>
          <a:p>
            <a:pPr algn="just"/>
            <a:r>
              <a:rPr lang="pt-BR" sz="1800" b="1" dirty="0" smtClean="0">
                <a:solidFill>
                  <a:srgbClr val="666666"/>
                </a:solidFill>
              </a:rPr>
              <a:t>[35] </a:t>
            </a:r>
            <a:r>
              <a:rPr lang="pt-BR" sz="1800" b="1" dirty="0">
                <a:solidFill>
                  <a:srgbClr val="666666"/>
                </a:solidFill>
              </a:rPr>
              <a:t>https://www.significados.com.br/migracao/. Acesso em 05.05.2018.</a:t>
            </a:r>
          </a:p>
          <a:p>
            <a:pPr algn="just"/>
            <a:r>
              <a:rPr lang="pt-BR" sz="1800" b="1" dirty="0">
                <a:solidFill>
                  <a:srgbClr val="666666"/>
                </a:solidFill>
              </a:rPr>
              <a:t>[</a:t>
            </a:r>
            <a:r>
              <a:rPr lang="pt-BR" sz="1800" b="1" dirty="0" smtClean="0">
                <a:solidFill>
                  <a:srgbClr val="666666"/>
                </a:solidFill>
              </a:rPr>
              <a:t>36] </a:t>
            </a:r>
            <a:r>
              <a:rPr lang="pt-BR" sz="1800" b="1" dirty="0">
                <a:solidFill>
                  <a:srgbClr val="666666"/>
                </a:solidFill>
              </a:rPr>
              <a:t>UNHCR </a:t>
            </a:r>
            <a:r>
              <a:rPr lang="pt-BR" sz="1800" b="1" dirty="0" err="1">
                <a:solidFill>
                  <a:srgbClr val="666666"/>
                </a:solidFill>
              </a:rPr>
              <a:t>the</a:t>
            </a:r>
            <a:r>
              <a:rPr lang="pt-BR" sz="1800" b="1" dirty="0">
                <a:solidFill>
                  <a:srgbClr val="666666"/>
                </a:solidFill>
              </a:rPr>
              <a:t> UN </a:t>
            </a:r>
            <a:r>
              <a:rPr lang="pt-BR" sz="1800" b="1" dirty="0" err="1">
                <a:solidFill>
                  <a:srgbClr val="666666"/>
                </a:solidFill>
              </a:rPr>
              <a:t>refugge</a:t>
            </a:r>
            <a:r>
              <a:rPr lang="pt-BR" sz="1800" b="1" dirty="0">
                <a:solidFill>
                  <a:srgbClr val="666666"/>
                </a:solidFill>
              </a:rPr>
              <a:t> </a:t>
            </a:r>
            <a:r>
              <a:rPr lang="pt-BR" sz="1800" b="1" dirty="0" err="1">
                <a:solidFill>
                  <a:srgbClr val="666666"/>
                </a:solidFill>
              </a:rPr>
              <a:t>agency</a:t>
            </a:r>
            <a:r>
              <a:rPr lang="pt-BR" sz="1800" b="1" dirty="0">
                <a:solidFill>
                  <a:srgbClr val="666666"/>
                </a:solidFill>
              </a:rPr>
              <a:t>. Global </a:t>
            </a:r>
            <a:r>
              <a:rPr lang="pt-BR" sz="1800" b="1" dirty="0" err="1">
                <a:solidFill>
                  <a:srgbClr val="666666"/>
                </a:solidFill>
              </a:rPr>
              <a:t>Trends</a:t>
            </a:r>
            <a:r>
              <a:rPr lang="pt-BR" sz="1800" b="1" dirty="0">
                <a:solidFill>
                  <a:srgbClr val="666666"/>
                </a:solidFill>
              </a:rPr>
              <a:t> </a:t>
            </a:r>
            <a:r>
              <a:rPr lang="pt-BR" sz="1800" b="1" dirty="0" err="1">
                <a:solidFill>
                  <a:srgbClr val="666666"/>
                </a:solidFill>
              </a:rPr>
              <a:t>Forced</a:t>
            </a:r>
            <a:r>
              <a:rPr lang="pt-BR" sz="1800" b="1" dirty="0">
                <a:solidFill>
                  <a:srgbClr val="666666"/>
                </a:solidFill>
              </a:rPr>
              <a:t> </a:t>
            </a:r>
            <a:r>
              <a:rPr lang="pt-BR" sz="1800" b="1" dirty="0" err="1">
                <a:solidFill>
                  <a:srgbClr val="666666"/>
                </a:solidFill>
              </a:rPr>
              <a:t>Displacement</a:t>
            </a:r>
            <a:r>
              <a:rPr lang="pt-BR" sz="1800" b="1" dirty="0">
                <a:solidFill>
                  <a:srgbClr val="666666"/>
                </a:solidFill>
              </a:rPr>
              <a:t> in 2016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</a:endParaRPr>
          </a:p>
        </p:txBody>
      </p:sp>
      <p:cxnSp>
        <p:nvCxnSpPr>
          <p:cNvPr id="311" name="Shape 311"/>
          <p:cNvCxnSpPr/>
          <p:nvPr/>
        </p:nvCxnSpPr>
        <p:spPr>
          <a:xfrm rot="10800000" flipH="1">
            <a:off x="185738" y="700129"/>
            <a:ext cx="11558700" cy="19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2" name="Shape 312"/>
          <p:cNvSpPr txBox="1">
            <a:spLocks noGrp="1"/>
          </p:cNvSpPr>
          <p:nvPr>
            <p:ph type="sldNum" idx="12"/>
          </p:nvPr>
        </p:nvSpPr>
        <p:spPr>
          <a:xfrm>
            <a:off x="145396" y="6376246"/>
            <a:ext cx="883303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54</a:t>
            </a:fld>
            <a:endParaRPr sz="1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Shape 313" descr="Bildergebnis fÃ¼r emc ufs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6388" y="6075092"/>
            <a:ext cx="1301671" cy="668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4" name="Shape 314"/>
          <p:cNvCxnSpPr/>
          <p:nvPr/>
        </p:nvCxnSpPr>
        <p:spPr>
          <a:xfrm rot="10800000" flipH="1">
            <a:off x="185738" y="5890697"/>
            <a:ext cx="11544300" cy="5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5" name="Shape 315" descr="Bildergebnis fÃ¼r ufs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45907" y="5934429"/>
            <a:ext cx="820480" cy="808856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Shape 316"/>
          <p:cNvSpPr txBox="1"/>
          <p:nvPr/>
        </p:nvSpPr>
        <p:spPr>
          <a:xfrm>
            <a:off x="185738" y="6070595"/>
            <a:ext cx="962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Mobilidade Humana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992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/>
        </p:nvSpPr>
        <p:spPr>
          <a:xfrm>
            <a:off x="185738" y="138465"/>
            <a:ext cx="6436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>
                <a:solidFill>
                  <a:schemeClr val="dk1"/>
                </a:solidFill>
              </a:rPr>
              <a:t>Referências</a:t>
            </a:r>
            <a:endParaRPr sz="2300" b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</a:endParaRPr>
          </a:p>
        </p:txBody>
      </p:sp>
      <p:cxnSp>
        <p:nvCxnSpPr>
          <p:cNvPr id="311" name="Shape 311"/>
          <p:cNvCxnSpPr/>
          <p:nvPr/>
        </p:nvCxnSpPr>
        <p:spPr>
          <a:xfrm rot="10800000" flipH="1">
            <a:off x="185738" y="700129"/>
            <a:ext cx="11558700" cy="19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2" name="Shape 312"/>
          <p:cNvSpPr txBox="1">
            <a:spLocks noGrp="1"/>
          </p:cNvSpPr>
          <p:nvPr>
            <p:ph type="sldNum" idx="12"/>
          </p:nvPr>
        </p:nvSpPr>
        <p:spPr>
          <a:xfrm>
            <a:off x="145396" y="6376246"/>
            <a:ext cx="883303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55</a:t>
            </a:fld>
            <a:endParaRPr sz="1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Shape 313" descr="Bildergebnis fÃ¼r emc ufs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6388" y="6075092"/>
            <a:ext cx="1301671" cy="668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4" name="Shape 314"/>
          <p:cNvCxnSpPr/>
          <p:nvPr/>
        </p:nvCxnSpPr>
        <p:spPr>
          <a:xfrm rot="10800000" flipH="1">
            <a:off x="185738" y="5890697"/>
            <a:ext cx="11544300" cy="5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5" name="Shape 315" descr="Bildergebnis fÃ¼r ufs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45907" y="5934429"/>
            <a:ext cx="820480" cy="808856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Shape 316"/>
          <p:cNvSpPr txBox="1"/>
          <p:nvPr/>
        </p:nvSpPr>
        <p:spPr>
          <a:xfrm>
            <a:off x="185738" y="6070595"/>
            <a:ext cx="962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Mobilidade Humana </a:t>
            </a:r>
            <a:endParaRPr/>
          </a:p>
        </p:txBody>
      </p:sp>
      <p:sp>
        <p:nvSpPr>
          <p:cNvPr id="2" name="Retângulo 1"/>
          <p:cNvSpPr/>
          <p:nvPr/>
        </p:nvSpPr>
        <p:spPr>
          <a:xfrm>
            <a:off x="361949" y="914400"/>
            <a:ext cx="11404437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1800" b="1" dirty="0">
                <a:solidFill>
                  <a:srgbClr val="666666"/>
                </a:solidFill>
              </a:rPr>
              <a:t>[</a:t>
            </a:r>
            <a:r>
              <a:rPr lang="en-US" sz="1800" b="1" dirty="0" smtClean="0">
                <a:solidFill>
                  <a:srgbClr val="666666"/>
                </a:solidFill>
              </a:rPr>
              <a:t>37] </a:t>
            </a:r>
            <a:r>
              <a:rPr lang="en-US" sz="1800" b="1" dirty="0">
                <a:solidFill>
                  <a:srgbClr val="666666"/>
                </a:solidFill>
              </a:rPr>
              <a:t>https://migrationdataportal.org/?i=avrr_origin&amp;t=2016. </a:t>
            </a:r>
            <a:r>
              <a:rPr lang="en-US" sz="1800" b="1" dirty="0" err="1">
                <a:solidFill>
                  <a:srgbClr val="666666"/>
                </a:solidFill>
              </a:rPr>
              <a:t>Acesso</a:t>
            </a:r>
            <a:r>
              <a:rPr lang="en-US" sz="1800" b="1" dirty="0">
                <a:solidFill>
                  <a:srgbClr val="666666"/>
                </a:solidFill>
              </a:rPr>
              <a:t> </a:t>
            </a:r>
            <a:r>
              <a:rPr lang="en-US" sz="1800" b="1" dirty="0" err="1">
                <a:solidFill>
                  <a:srgbClr val="666666"/>
                </a:solidFill>
              </a:rPr>
              <a:t>em</a:t>
            </a:r>
            <a:r>
              <a:rPr lang="en-US" sz="1800" b="1" dirty="0">
                <a:solidFill>
                  <a:srgbClr val="666666"/>
                </a:solidFill>
              </a:rPr>
              <a:t> 05.05.2018.</a:t>
            </a:r>
          </a:p>
          <a:p>
            <a:pPr lvl="0">
              <a:lnSpc>
                <a:spcPct val="115000"/>
              </a:lnSpc>
            </a:pPr>
            <a:r>
              <a:rPr lang="en-US" sz="1800" b="1" dirty="0">
                <a:solidFill>
                  <a:srgbClr val="666666"/>
                </a:solidFill>
              </a:rPr>
              <a:t>[</a:t>
            </a:r>
            <a:r>
              <a:rPr lang="en-US" sz="1800" b="1" dirty="0" smtClean="0">
                <a:solidFill>
                  <a:srgbClr val="666666"/>
                </a:solidFill>
              </a:rPr>
              <a:t>38] </a:t>
            </a:r>
            <a:r>
              <a:rPr lang="en-US" sz="1800" b="1" dirty="0">
                <a:solidFill>
                  <a:srgbClr val="666666"/>
                </a:solidFill>
              </a:rPr>
              <a:t>United Nations Department of Economics and Social Affairs. World Migration in Figures. United Nations High-Level Dialogue on Migration and Development 2013.</a:t>
            </a:r>
          </a:p>
          <a:p>
            <a:pPr lvl="0">
              <a:lnSpc>
                <a:spcPct val="115000"/>
              </a:lnSpc>
            </a:pPr>
            <a:r>
              <a:rPr lang="en-US" sz="1800" b="1" dirty="0">
                <a:solidFill>
                  <a:srgbClr val="666666"/>
                </a:solidFill>
              </a:rPr>
              <a:t>[</a:t>
            </a:r>
            <a:r>
              <a:rPr lang="en-US" sz="1800" b="1" dirty="0" smtClean="0">
                <a:solidFill>
                  <a:srgbClr val="666666"/>
                </a:solidFill>
              </a:rPr>
              <a:t>39] </a:t>
            </a:r>
            <a:r>
              <a:rPr lang="en-US" sz="1800" b="1" dirty="0">
                <a:solidFill>
                  <a:srgbClr val="666666"/>
                </a:solidFill>
              </a:rPr>
              <a:t>George </a:t>
            </a:r>
            <a:r>
              <a:rPr lang="en-US" sz="1800" b="1" dirty="0" err="1">
                <a:solidFill>
                  <a:srgbClr val="666666"/>
                </a:solidFill>
              </a:rPr>
              <a:t>Borjas</a:t>
            </a:r>
            <a:r>
              <a:rPr lang="en-US" sz="1800" b="1" dirty="0">
                <a:solidFill>
                  <a:srgbClr val="666666"/>
                </a:solidFill>
              </a:rPr>
              <a:t>. https://cis.org/Report/Immigration-and-American-Worker. </a:t>
            </a:r>
            <a:r>
              <a:rPr lang="en-US" sz="1800" b="1" dirty="0" err="1">
                <a:solidFill>
                  <a:srgbClr val="666666"/>
                </a:solidFill>
              </a:rPr>
              <a:t>Acesso</a:t>
            </a:r>
            <a:r>
              <a:rPr lang="en-US" sz="1800" b="1" dirty="0">
                <a:solidFill>
                  <a:srgbClr val="666666"/>
                </a:solidFill>
              </a:rPr>
              <a:t> </a:t>
            </a:r>
            <a:r>
              <a:rPr lang="en-US" sz="1800" b="1" dirty="0" err="1">
                <a:solidFill>
                  <a:srgbClr val="666666"/>
                </a:solidFill>
              </a:rPr>
              <a:t>em</a:t>
            </a:r>
            <a:r>
              <a:rPr lang="en-US" sz="1800" b="1" dirty="0">
                <a:solidFill>
                  <a:srgbClr val="666666"/>
                </a:solidFill>
              </a:rPr>
              <a:t> 05.05.2018.</a:t>
            </a:r>
          </a:p>
          <a:p>
            <a:pPr lvl="0">
              <a:lnSpc>
                <a:spcPct val="115000"/>
              </a:lnSpc>
            </a:pPr>
            <a:r>
              <a:rPr lang="en-US" sz="1800" b="1" dirty="0" smtClean="0">
                <a:solidFill>
                  <a:srgbClr val="666666"/>
                </a:solidFill>
              </a:rPr>
              <a:t>[40] </a:t>
            </a:r>
            <a:r>
              <a:rPr lang="en-US" sz="1800" b="1" dirty="0" err="1">
                <a:solidFill>
                  <a:srgbClr val="666666"/>
                </a:solidFill>
              </a:rPr>
              <a:t>Kancs</a:t>
            </a:r>
            <a:r>
              <a:rPr lang="en-US" sz="1800" b="1" dirty="0">
                <a:solidFill>
                  <a:srgbClr val="666666"/>
                </a:solidFill>
              </a:rPr>
              <a:t>, </a:t>
            </a:r>
            <a:r>
              <a:rPr lang="en-US" sz="1800" b="1" dirty="0" err="1">
                <a:solidFill>
                  <a:srgbClr val="666666"/>
                </a:solidFill>
              </a:rPr>
              <a:t>d’Artis</a:t>
            </a:r>
            <a:r>
              <a:rPr lang="en-US" sz="1800" b="1" dirty="0">
                <a:solidFill>
                  <a:srgbClr val="666666"/>
                </a:solidFill>
              </a:rPr>
              <a:t>, et al. Long-term Social, Economic and Fiscal Effects of  Immigration into the EU: Role of Integration policy. 2016</a:t>
            </a:r>
            <a:r>
              <a:rPr lang="en-US" b="1" dirty="0">
                <a:solidFill>
                  <a:srgbClr val="66666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633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/>
        </p:nvSpPr>
        <p:spPr>
          <a:xfrm>
            <a:off x="185738" y="138465"/>
            <a:ext cx="6436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2300" b="1" dirty="0" smtClean="0">
                <a:solidFill>
                  <a:schemeClr val="dk1"/>
                </a:solidFill>
              </a:rPr>
              <a:t>Histórico - Crescimento populacional</a:t>
            </a:r>
            <a:endParaRPr lang="pt-BR" sz="2300" b="1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3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</a:endParaRPr>
          </a:p>
        </p:txBody>
      </p:sp>
      <p:cxnSp>
        <p:nvCxnSpPr>
          <p:cNvPr id="179" name="Shape 179"/>
          <p:cNvCxnSpPr/>
          <p:nvPr/>
        </p:nvCxnSpPr>
        <p:spPr>
          <a:xfrm rot="10800000" flipH="1">
            <a:off x="185738" y="700129"/>
            <a:ext cx="11558700" cy="19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145397" y="6376246"/>
            <a:ext cx="799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Shape 181" descr="Bildergebnis fÃ¼r emc ufs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6388" y="6075092"/>
            <a:ext cx="1301671" cy="668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Shape 182"/>
          <p:cNvCxnSpPr/>
          <p:nvPr/>
        </p:nvCxnSpPr>
        <p:spPr>
          <a:xfrm rot="10800000" flipH="1">
            <a:off x="185738" y="5890697"/>
            <a:ext cx="11544300" cy="5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3" name="Shape 183" descr="Bildergebnis fÃ¼r ufs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45907" y="5934429"/>
            <a:ext cx="820480" cy="80885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185738" y="6070595"/>
            <a:ext cx="962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Mobilidade Humana </a:t>
            </a:r>
            <a:endParaRPr/>
          </a:p>
        </p:txBody>
      </p:sp>
      <p:sp>
        <p:nvSpPr>
          <p:cNvPr id="190" name="Shape 190"/>
          <p:cNvSpPr txBox="1"/>
          <p:nvPr/>
        </p:nvSpPr>
        <p:spPr>
          <a:xfrm>
            <a:off x="10945907" y="5278825"/>
            <a:ext cx="456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rgbClr val="666666"/>
                </a:solidFill>
              </a:rPr>
              <a:t>[4]</a:t>
            </a:r>
            <a:endParaRPr dirty="0">
              <a:solidFill>
                <a:srgbClr val="666666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626" y="942233"/>
            <a:ext cx="9590712" cy="494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28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/>
        </p:nvSpPr>
        <p:spPr>
          <a:xfrm>
            <a:off x="185738" y="138465"/>
            <a:ext cx="6436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2300" b="1" dirty="0" smtClean="0">
                <a:solidFill>
                  <a:schemeClr val="dk1"/>
                </a:solidFill>
              </a:rPr>
              <a:t>Histórico - </a:t>
            </a:r>
            <a:r>
              <a:rPr lang="pt-BR" sz="2300" b="1" dirty="0">
                <a:solidFill>
                  <a:schemeClr val="dk1"/>
                </a:solidFill>
              </a:rPr>
              <a:t>Crescimento populacional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3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</a:endParaRPr>
          </a:p>
        </p:txBody>
      </p:sp>
      <p:cxnSp>
        <p:nvCxnSpPr>
          <p:cNvPr id="179" name="Shape 179"/>
          <p:cNvCxnSpPr/>
          <p:nvPr/>
        </p:nvCxnSpPr>
        <p:spPr>
          <a:xfrm rot="10800000" flipH="1">
            <a:off x="185738" y="700129"/>
            <a:ext cx="11558700" cy="19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145397" y="6376246"/>
            <a:ext cx="799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Shape 181" descr="Bildergebnis fÃ¼r emc ufs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6388" y="6075092"/>
            <a:ext cx="1301671" cy="668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Shape 182"/>
          <p:cNvCxnSpPr/>
          <p:nvPr/>
        </p:nvCxnSpPr>
        <p:spPr>
          <a:xfrm rot="10800000" flipH="1">
            <a:off x="185738" y="5890697"/>
            <a:ext cx="11544300" cy="5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3" name="Shape 183" descr="Bildergebnis fÃ¼r ufs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45907" y="5934429"/>
            <a:ext cx="820480" cy="80885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185738" y="6070595"/>
            <a:ext cx="962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Mobilidade Humana </a:t>
            </a:r>
            <a:endParaRPr/>
          </a:p>
        </p:txBody>
      </p:sp>
      <p:sp>
        <p:nvSpPr>
          <p:cNvPr id="190" name="Shape 190"/>
          <p:cNvSpPr txBox="1"/>
          <p:nvPr/>
        </p:nvSpPr>
        <p:spPr>
          <a:xfrm>
            <a:off x="10945907" y="5278825"/>
            <a:ext cx="456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rgbClr val="666666"/>
                </a:solidFill>
              </a:rPr>
              <a:t>[3]</a:t>
            </a:r>
            <a:endParaRPr dirty="0">
              <a:solidFill>
                <a:srgbClr val="666666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76" y="795577"/>
            <a:ext cx="7778149" cy="484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587" y="1040787"/>
            <a:ext cx="3494469" cy="435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82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/>
        </p:nvSpPr>
        <p:spPr>
          <a:xfrm>
            <a:off x="185738" y="138465"/>
            <a:ext cx="6436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2300" b="1" dirty="0" smtClean="0">
                <a:solidFill>
                  <a:schemeClr val="dk1"/>
                </a:solidFill>
              </a:rPr>
              <a:t>Histórico - </a:t>
            </a:r>
            <a:r>
              <a:rPr lang="pt-BR" sz="2300" b="1" dirty="0">
                <a:solidFill>
                  <a:schemeClr val="dk1"/>
                </a:solidFill>
              </a:rPr>
              <a:t>Crescimento populacional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3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</a:endParaRPr>
          </a:p>
        </p:txBody>
      </p:sp>
      <p:cxnSp>
        <p:nvCxnSpPr>
          <p:cNvPr id="179" name="Shape 179"/>
          <p:cNvCxnSpPr/>
          <p:nvPr/>
        </p:nvCxnSpPr>
        <p:spPr>
          <a:xfrm rot="10800000" flipH="1">
            <a:off x="185738" y="700129"/>
            <a:ext cx="11558700" cy="19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145397" y="6376246"/>
            <a:ext cx="799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Shape 181" descr="Bildergebnis fÃ¼r emc ufs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6388" y="6075092"/>
            <a:ext cx="1301671" cy="668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Shape 182"/>
          <p:cNvCxnSpPr/>
          <p:nvPr/>
        </p:nvCxnSpPr>
        <p:spPr>
          <a:xfrm rot="10800000" flipH="1">
            <a:off x="185738" y="5890697"/>
            <a:ext cx="11544300" cy="5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3" name="Shape 183" descr="Bildergebnis fÃ¼r ufs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45907" y="5934429"/>
            <a:ext cx="820480" cy="80885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185738" y="6070595"/>
            <a:ext cx="962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Mobilidade Humana </a:t>
            </a:r>
            <a:endParaRPr/>
          </a:p>
        </p:txBody>
      </p:sp>
      <p:sp>
        <p:nvSpPr>
          <p:cNvPr id="190" name="Shape 190"/>
          <p:cNvSpPr txBox="1"/>
          <p:nvPr/>
        </p:nvSpPr>
        <p:spPr>
          <a:xfrm>
            <a:off x="10945907" y="5278825"/>
            <a:ext cx="456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rgbClr val="666666"/>
                </a:solidFill>
              </a:rPr>
              <a:t>[3]</a:t>
            </a:r>
            <a:endParaRPr dirty="0">
              <a:solidFill>
                <a:srgbClr val="666666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187" y="1531213"/>
            <a:ext cx="414426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361288" y="1531214"/>
            <a:ext cx="3714750" cy="3293209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800" b="1" i="1" dirty="0" smtClean="0">
                <a:solidFill>
                  <a:srgbClr val="434343"/>
                </a:solidFill>
                <a:highlight>
                  <a:srgbClr val="F9CB9C"/>
                </a:highlight>
              </a:rPr>
              <a:t>50% </a:t>
            </a:r>
          </a:p>
          <a:p>
            <a:r>
              <a:rPr lang="pt-BR" sz="2000" dirty="0" smtClean="0"/>
              <a:t>do </a:t>
            </a:r>
            <a:r>
              <a:rPr lang="pt-BR" sz="2000" dirty="0"/>
              <a:t>crescimento populacional do planeta até 2050 vai se concentrar em nove países: </a:t>
            </a:r>
          </a:p>
          <a:p>
            <a:r>
              <a:rPr lang="pt-BR" sz="2000" dirty="0"/>
              <a:t>Índia, Nigéria, </a:t>
            </a:r>
            <a:r>
              <a:rPr lang="pt-BR" sz="2000" dirty="0" smtClean="0"/>
              <a:t>Rep</a:t>
            </a:r>
            <a:r>
              <a:rPr lang="pt-BR" sz="2000" dirty="0"/>
              <a:t>. Democrática do Congo, Etiópia, Tanzânia, EUA, Indonésia e Uganda</a:t>
            </a:r>
          </a:p>
          <a:p>
            <a:pPr algn="ctr"/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191358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/>
        </p:nvSpPr>
        <p:spPr>
          <a:xfrm>
            <a:off x="185738" y="138465"/>
            <a:ext cx="6436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2300" b="1" dirty="0" smtClean="0">
                <a:solidFill>
                  <a:schemeClr val="dk1"/>
                </a:solidFill>
              </a:rPr>
              <a:t>Histórico - </a:t>
            </a:r>
            <a:r>
              <a:rPr lang="pt-BR" sz="2300" b="1" dirty="0">
                <a:solidFill>
                  <a:schemeClr val="dk1"/>
                </a:solidFill>
              </a:rPr>
              <a:t>Crescimento populacional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3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</a:endParaRPr>
          </a:p>
        </p:txBody>
      </p:sp>
      <p:cxnSp>
        <p:nvCxnSpPr>
          <p:cNvPr id="179" name="Shape 179"/>
          <p:cNvCxnSpPr/>
          <p:nvPr/>
        </p:nvCxnSpPr>
        <p:spPr>
          <a:xfrm rot="10800000" flipH="1">
            <a:off x="185738" y="700129"/>
            <a:ext cx="11558700" cy="19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145397" y="6376246"/>
            <a:ext cx="799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Shape 181" descr="Bildergebnis fÃ¼r emc ufs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6388" y="6075092"/>
            <a:ext cx="1301671" cy="668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Shape 182"/>
          <p:cNvCxnSpPr/>
          <p:nvPr/>
        </p:nvCxnSpPr>
        <p:spPr>
          <a:xfrm rot="10800000" flipH="1">
            <a:off x="185738" y="5890697"/>
            <a:ext cx="11544300" cy="5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3" name="Shape 183" descr="Bildergebnis fÃ¼r ufs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45907" y="5934429"/>
            <a:ext cx="820480" cy="80885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185738" y="6070595"/>
            <a:ext cx="962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Mobilidade Humana </a:t>
            </a:r>
            <a:endParaRPr/>
          </a:p>
        </p:txBody>
      </p:sp>
      <p:sp>
        <p:nvSpPr>
          <p:cNvPr id="190" name="Shape 190"/>
          <p:cNvSpPr txBox="1"/>
          <p:nvPr/>
        </p:nvSpPr>
        <p:spPr>
          <a:xfrm>
            <a:off x="10945907" y="5278825"/>
            <a:ext cx="456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rgbClr val="666666"/>
                </a:solidFill>
              </a:rPr>
              <a:t>[5]</a:t>
            </a:r>
            <a:endParaRPr dirty="0">
              <a:solidFill>
                <a:srgbClr val="666666"/>
              </a:solidFill>
            </a:endParaRPr>
          </a:p>
        </p:txBody>
      </p:sp>
      <p:pic>
        <p:nvPicPr>
          <p:cNvPr id="10242" name="Picture 2" descr="Favela em Jacarta, IndonÃ©sia. Foto: Wikimedia Commons/Jonathan McIntos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82" y="834268"/>
            <a:ext cx="6640306" cy="498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92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2097</TotalTime>
  <Words>2472</Words>
  <Application>Microsoft Office PowerPoint</Application>
  <PresentationFormat>Personalizar</PresentationFormat>
  <Paragraphs>483</Paragraphs>
  <Slides>55</Slides>
  <Notes>52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55</vt:i4>
      </vt:variant>
    </vt:vector>
  </HeadingPairs>
  <TitlesOfParts>
    <vt:vector size="58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Gabriela</dc:creator>
  <cp:lastModifiedBy>Gabriela Suzin</cp:lastModifiedBy>
  <cp:revision>69</cp:revision>
  <dcterms:modified xsi:type="dcterms:W3CDTF">2018-05-21T03:16:48Z</dcterms:modified>
</cp:coreProperties>
</file>